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91"/>
  </p:notesMasterIdLst>
  <p:sldIdLst>
    <p:sldId id="569" r:id="rId11"/>
    <p:sldId id="257" r:id="rId12"/>
    <p:sldId id="515" r:id="rId13"/>
    <p:sldId id="334" r:id="rId14"/>
    <p:sldId id="571" r:id="rId15"/>
    <p:sldId id="417" r:id="rId16"/>
    <p:sldId id="418" r:id="rId17"/>
    <p:sldId id="400" r:id="rId18"/>
    <p:sldId id="611" r:id="rId19"/>
    <p:sldId id="607" r:id="rId20"/>
    <p:sldId id="593" r:id="rId21"/>
    <p:sldId id="256" r:id="rId22"/>
    <p:sldId id="597" r:id="rId23"/>
    <p:sldId id="600" r:id="rId24"/>
    <p:sldId id="284" r:id="rId25"/>
    <p:sldId id="606" r:id="rId26"/>
    <p:sldId id="609" r:id="rId27"/>
    <p:sldId id="605" r:id="rId28"/>
    <p:sldId id="608" r:id="rId29"/>
    <p:sldId id="574" r:id="rId30"/>
    <p:sldId id="565" r:id="rId31"/>
    <p:sldId id="302" r:id="rId32"/>
    <p:sldId id="337" r:id="rId33"/>
    <p:sldId id="516" r:id="rId34"/>
    <p:sldId id="570" r:id="rId35"/>
    <p:sldId id="517" r:id="rId36"/>
    <p:sldId id="301" r:id="rId37"/>
    <p:sldId id="575" r:id="rId38"/>
    <p:sldId id="518" r:id="rId39"/>
    <p:sldId id="556" r:id="rId40"/>
    <p:sldId id="557" r:id="rId41"/>
    <p:sldId id="558" r:id="rId42"/>
    <p:sldId id="559" r:id="rId43"/>
    <p:sldId id="561" r:id="rId44"/>
    <p:sldId id="563" r:id="rId45"/>
    <p:sldId id="562" r:id="rId46"/>
    <p:sldId id="345" r:id="rId47"/>
    <p:sldId id="566" r:id="rId48"/>
    <p:sldId id="291" r:id="rId49"/>
    <p:sldId id="573" r:id="rId50"/>
    <p:sldId id="519" r:id="rId51"/>
    <p:sldId id="610" r:id="rId52"/>
    <p:sldId id="286" r:id="rId53"/>
    <p:sldId id="522" r:id="rId54"/>
    <p:sldId id="523" r:id="rId55"/>
    <p:sldId id="549" r:id="rId56"/>
    <p:sldId id="524" r:id="rId57"/>
    <p:sldId id="568" r:id="rId58"/>
    <p:sldId id="576" r:id="rId59"/>
    <p:sldId id="577" r:id="rId60"/>
    <p:sldId id="578" r:id="rId61"/>
    <p:sldId id="579" r:id="rId62"/>
    <p:sldId id="580" r:id="rId63"/>
    <p:sldId id="581" r:id="rId64"/>
    <p:sldId id="582" r:id="rId65"/>
    <p:sldId id="583" r:id="rId66"/>
    <p:sldId id="584" r:id="rId67"/>
    <p:sldId id="585" r:id="rId68"/>
    <p:sldId id="586" r:id="rId69"/>
    <p:sldId id="587" r:id="rId70"/>
    <p:sldId id="588" r:id="rId71"/>
    <p:sldId id="589" r:id="rId72"/>
    <p:sldId id="590" r:id="rId73"/>
    <p:sldId id="591" r:id="rId74"/>
    <p:sldId id="592" r:id="rId75"/>
    <p:sldId id="572" r:id="rId76"/>
    <p:sldId id="513" r:id="rId77"/>
    <p:sldId id="511" r:id="rId78"/>
    <p:sldId id="512" r:id="rId79"/>
    <p:sldId id="552" r:id="rId80"/>
    <p:sldId id="542" r:id="rId81"/>
    <p:sldId id="553" r:id="rId82"/>
    <p:sldId id="535" r:id="rId83"/>
    <p:sldId id="545" r:id="rId84"/>
    <p:sldId id="555" r:id="rId85"/>
    <p:sldId id="536" r:id="rId86"/>
    <p:sldId id="537" r:id="rId87"/>
    <p:sldId id="567" r:id="rId88"/>
    <p:sldId id="548" r:id="rId89"/>
    <p:sldId id="332" r:id="rId90"/>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6"/>
    <p:restoredTop sz="84248"/>
  </p:normalViewPr>
  <p:slideViewPr>
    <p:cSldViewPr snapToGrid="0" snapToObjects="1">
      <p:cViewPr varScale="1">
        <p:scale>
          <a:sx n="164" d="100"/>
          <a:sy n="164" d="100"/>
        </p:scale>
        <p:origin x="2512" y="176"/>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tableStyles" Target="tableStyle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solidFill>
          <a:schemeClr val="accent1"/>
        </a:solid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solidFill>
          <a:schemeClr val="accent1"/>
        </a:solid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a:solidFill>
          <a:schemeClr val="accent1"/>
        </a:solidFill>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ln>
          <a:noFill/>
        </a:ln>
      </dgm:spPr>
      <dgm:t>
        <a:bodyPr/>
        <a:lstStyle/>
        <a:p>
          <a:r>
            <a:rPr lang="en-US" dirty="0" err="1"/>
            <a:t>Sample.sam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Convert to bam</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err="1"/>
            <a:t>Sample.bam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t>Sample_1.fastq</a:t>
          </a:r>
        </a:p>
        <a:p>
          <a:r>
            <a:rPr lang="en-US" dirty="0"/>
            <a:t>Sample_2.fastq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44798558-176B-6F4B-9FE7-7F7032FE0C9E}">
      <dgm:prSet phldrT="[Text]"/>
      <dgm:spPr/>
      <dgm:t>
        <a:bodyPr/>
        <a:lstStyle/>
        <a:p>
          <a:r>
            <a:rPr lang="en-US" dirty="0" err="1"/>
            <a:t>HaplotypeCaller</a:t>
          </a:r>
          <a:endParaRPr lang="en-US" dirty="0"/>
        </a:p>
      </dgm:t>
    </dgm:pt>
    <dgm:pt modelId="{CE44453F-91F9-6046-BDCA-DD17076D6B75}" type="parTrans" cxnId="{84EE6328-6FB9-024D-A6B3-09EBD3A17162}">
      <dgm:prSet/>
      <dgm:spPr/>
      <dgm:t>
        <a:bodyPr/>
        <a:lstStyle/>
        <a:p>
          <a:endParaRPr lang="sv-SE"/>
        </a:p>
      </dgm:t>
    </dgm:pt>
    <dgm:pt modelId="{659C5ABF-4A05-C942-BFFC-AC6D006DB5F6}" type="sibTrans" cxnId="{84EE6328-6FB9-024D-A6B3-09EBD3A17162}">
      <dgm:prSet/>
      <dgm:spPr/>
      <dgm:t>
        <a:bodyPr/>
        <a:lstStyle/>
        <a:p>
          <a:endParaRPr lang="sv-SE"/>
        </a:p>
      </dgm:t>
    </dgm:pt>
    <dgm:pt modelId="{C5F87254-BCF5-3645-A3B0-02A8EB420A59}">
      <dgm:prSet phldrT="[Text]"/>
      <dgm:spPr>
        <a:ln>
          <a:noFill/>
        </a:ln>
      </dgm:spPr>
      <dgm:t>
        <a:bodyPr/>
        <a:lstStyle/>
        <a:p>
          <a:r>
            <a:rPr lang="en-US" dirty="0" err="1"/>
            <a:t>Sample.vcf</a:t>
          </a:r>
          <a:endParaRPr lang="en-US" dirty="0"/>
        </a:p>
      </dgm:t>
    </dgm:pt>
    <dgm:pt modelId="{BDFA2843-B6C2-BF42-85D5-84AE1CBF8E29}" type="parTrans" cxnId="{D3DEDDFF-2C02-0740-9345-4092BF0FA1FE}">
      <dgm:prSet/>
      <dgm:spPr/>
      <dgm:t>
        <a:bodyPr/>
        <a:lstStyle/>
        <a:p>
          <a:endParaRPr lang="sv-SE"/>
        </a:p>
      </dgm:t>
    </dgm:pt>
    <dgm:pt modelId="{9C5F5E2B-CFCA-0D4A-88D8-2A8DA7D87FFD}" type="sibTrans" cxnId="{D3DEDDFF-2C02-0740-9345-4092BF0FA1FE}">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US"/>
        </a:p>
      </dgm:t>
    </dgm:pt>
    <dgm:pt modelId="{44CDF938-2425-FF4F-85B3-425F6EAB454E}">
      <dgm:prSet phldrT="[Text]"/>
      <dgm:spPr>
        <a:noFill/>
        <a:ln>
          <a:noFill/>
        </a:ln>
      </dgm:spPr>
      <dgm:t>
        <a:bodyPr/>
        <a:lstStyle/>
        <a:p>
          <a:endParaRPr lang="en-US" dirty="0">
            <a:solidFill>
              <a:schemeClr val="bg1"/>
            </a:solidFill>
          </a:endParaRP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01C87742-79D6-E143-ABD2-27925F4FB6D3}" type="pres">
      <dgm:prSet presAssocID="{033269AF-3438-AD40-AE99-E85C4961387D}" presName="Name0" presStyleCnt="0">
        <dgm:presLayoutVars>
          <dgm:dir/>
          <dgm:resizeHandles val="exact"/>
        </dgm:presLayoutVars>
      </dgm:prSet>
      <dgm:spPr/>
    </dgm:pt>
    <dgm:pt modelId="{1F5155B2-DD45-DF49-81D5-94658BF9C5E1}" type="pres">
      <dgm:prSet presAssocID="{44CDF938-2425-FF4F-85B3-425F6EAB454E}" presName="node" presStyleLbl="node1" presStyleIdx="0" presStyleCnt="1">
        <dgm:presLayoutVars>
          <dgm:bulletEnabled val="1"/>
        </dgm:presLayoutVars>
      </dgm:prSet>
      <dgm:spPr/>
    </dgm:pt>
  </dgm:ptLst>
  <dgm:cxnLst>
    <dgm:cxn modelId="{104EA625-1EC7-564E-967E-F317A16F26A8}" srcId="{033269AF-3438-AD40-AE99-E85C4961387D}" destId="{44CDF938-2425-FF4F-85B3-425F6EAB454E}" srcOrd="0" destOrd="0" parTransId="{62E42C04-2EB1-6844-ABBB-2943F94AF1E4}" sibTransId="{172A6017-A754-1E42-B064-0DF06E4F17B6}"/>
    <dgm:cxn modelId="{61E944DE-909C-A449-A952-F1AB72685424}" type="presOf" srcId="{033269AF-3438-AD40-AE99-E85C4961387D}" destId="{01C87742-79D6-E143-ABD2-27925F4FB6D3}" srcOrd="0" destOrd="0" presId="urn:microsoft.com/office/officeart/2005/8/layout/process1"/>
    <dgm:cxn modelId="{E50E24DF-8674-8E44-BF5D-90D1BAFBE9B9}" type="presOf" srcId="{44CDF938-2425-FF4F-85B3-425F6EAB454E}" destId="{1F5155B2-DD45-DF49-81D5-94658BF9C5E1}" srcOrd="0" destOrd="0" presId="urn:microsoft.com/office/officeart/2005/8/layout/process1"/>
    <dgm:cxn modelId="{C13E715C-0567-2A42-A500-C428680DAFD6}" type="presParOf" srcId="{01C87742-79D6-E143-ABD2-27925F4FB6D3}" destId="{1F5155B2-DD45-DF49-81D5-94658BF9C5E1}"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616832" y="566"/>
          <a:ext cx="1133740" cy="464194"/>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Sample_1.fastq</a:t>
          </a:r>
        </a:p>
        <a:p>
          <a:pPr marL="0" lvl="0" indent="0" algn="ctr" defTabSz="444500">
            <a:lnSpc>
              <a:spcPct val="90000"/>
            </a:lnSpc>
            <a:spcBef>
              <a:spcPct val="0"/>
            </a:spcBef>
            <a:spcAft>
              <a:spcPct val="35000"/>
            </a:spcAft>
            <a:buNone/>
          </a:pPr>
          <a:r>
            <a:rPr lang="en-US" sz="1000" kern="1200" dirty="0"/>
            <a:t>Sample_2.fastq</a:t>
          </a:r>
        </a:p>
      </dsp:txBody>
      <dsp:txXfrm>
        <a:off x="1630428" y="14162"/>
        <a:ext cx="1106548" cy="437002"/>
      </dsp:txXfrm>
    </dsp:sp>
    <dsp:sp modelId="{C9BF42DD-7B11-4E40-9497-E1EABD250674}">
      <dsp:nvSpPr>
        <dsp:cNvPr id="0" name=""/>
        <dsp:cNvSpPr/>
      </dsp:nvSpPr>
      <dsp:spPr>
        <a:xfrm rot="5400000">
          <a:off x="2096666" y="476366"/>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121036" y="493773"/>
        <a:ext cx="125333" cy="121850"/>
      </dsp:txXfrm>
    </dsp:sp>
    <dsp:sp modelId="{FA156E63-B30A-234D-BA80-F46C365C0D70}">
      <dsp:nvSpPr>
        <dsp:cNvPr id="0" name=""/>
        <dsp:cNvSpPr/>
      </dsp:nvSpPr>
      <dsp:spPr>
        <a:xfrm>
          <a:off x="1616832" y="696858"/>
          <a:ext cx="1133740" cy="464194"/>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1630428" y="710454"/>
        <a:ext cx="1106548" cy="437002"/>
      </dsp:txXfrm>
    </dsp:sp>
    <dsp:sp modelId="{D863175A-CB6F-F44E-AC77-7A9B2760E9F8}">
      <dsp:nvSpPr>
        <dsp:cNvPr id="0" name=""/>
        <dsp:cNvSpPr/>
      </dsp:nvSpPr>
      <dsp:spPr>
        <a:xfrm rot="5400000">
          <a:off x="2096666" y="1172658"/>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121036" y="1190065"/>
        <a:ext cx="125333" cy="121850"/>
      </dsp:txXfrm>
    </dsp:sp>
    <dsp:sp modelId="{E1F446B3-B727-EA49-9EF8-8A50A4B3721B}">
      <dsp:nvSpPr>
        <dsp:cNvPr id="0" name=""/>
        <dsp:cNvSpPr/>
      </dsp:nvSpPr>
      <dsp:spPr>
        <a:xfrm>
          <a:off x="1616832" y="1393150"/>
          <a:ext cx="1133740" cy="464194"/>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Sample.sam</a:t>
          </a:r>
          <a:endParaRPr lang="en-US" sz="1000" kern="1200" dirty="0"/>
        </a:p>
      </dsp:txBody>
      <dsp:txXfrm>
        <a:off x="1630428" y="1406746"/>
        <a:ext cx="1106548" cy="437002"/>
      </dsp:txXfrm>
    </dsp:sp>
    <dsp:sp modelId="{06ABA543-87B7-1149-AE03-CE7AB948660B}">
      <dsp:nvSpPr>
        <dsp:cNvPr id="0" name=""/>
        <dsp:cNvSpPr/>
      </dsp:nvSpPr>
      <dsp:spPr>
        <a:xfrm rot="5400000">
          <a:off x="2096666" y="1868949"/>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121036" y="1886356"/>
        <a:ext cx="125333" cy="121850"/>
      </dsp:txXfrm>
    </dsp:sp>
    <dsp:sp modelId="{D4F55BBC-0AA4-9048-B86F-661F429757BB}">
      <dsp:nvSpPr>
        <dsp:cNvPr id="0" name=""/>
        <dsp:cNvSpPr/>
      </dsp:nvSpPr>
      <dsp:spPr>
        <a:xfrm>
          <a:off x="1616832" y="2089442"/>
          <a:ext cx="1133740" cy="46419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Convert to bam</a:t>
          </a:r>
        </a:p>
      </dsp:txBody>
      <dsp:txXfrm>
        <a:off x="1630428" y="2103038"/>
        <a:ext cx="1106548" cy="437002"/>
      </dsp:txXfrm>
    </dsp:sp>
    <dsp:sp modelId="{8101AA47-DDA9-A447-BE9D-4492B028B7B4}">
      <dsp:nvSpPr>
        <dsp:cNvPr id="0" name=""/>
        <dsp:cNvSpPr/>
      </dsp:nvSpPr>
      <dsp:spPr>
        <a:xfrm rot="5400000">
          <a:off x="2096666" y="2565241"/>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121036" y="2582648"/>
        <a:ext cx="125333" cy="121850"/>
      </dsp:txXfrm>
    </dsp:sp>
    <dsp:sp modelId="{428727D4-D257-D543-A8BE-83021F6A69D0}">
      <dsp:nvSpPr>
        <dsp:cNvPr id="0" name=""/>
        <dsp:cNvSpPr/>
      </dsp:nvSpPr>
      <dsp:spPr>
        <a:xfrm>
          <a:off x="1616832" y="2785734"/>
          <a:ext cx="1133740" cy="464194"/>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Sample.bam</a:t>
          </a:r>
          <a:endParaRPr lang="en-US" sz="1000" kern="1200" dirty="0"/>
        </a:p>
      </dsp:txBody>
      <dsp:txXfrm>
        <a:off x="1630428" y="2799330"/>
        <a:ext cx="1106548" cy="437002"/>
      </dsp:txXfrm>
    </dsp:sp>
    <dsp:sp modelId="{3FB1ABA6-9860-DF42-941A-31CADEF69D4F}">
      <dsp:nvSpPr>
        <dsp:cNvPr id="0" name=""/>
        <dsp:cNvSpPr/>
      </dsp:nvSpPr>
      <dsp:spPr>
        <a:xfrm rot="5400000">
          <a:off x="2096666" y="3261533"/>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121036" y="3278940"/>
        <a:ext cx="125333" cy="121850"/>
      </dsp:txXfrm>
    </dsp:sp>
    <dsp:sp modelId="{AE1A5D09-DD17-3A44-A0BD-238AC470C405}">
      <dsp:nvSpPr>
        <dsp:cNvPr id="0" name=""/>
        <dsp:cNvSpPr/>
      </dsp:nvSpPr>
      <dsp:spPr>
        <a:xfrm>
          <a:off x="1616832" y="3482025"/>
          <a:ext cx="1133740" cy="46419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HaplotypeCaller</a:t>
          </a:r>
          <a:endParaRPr lang="en-US" sz="1000" kern="1200" dirty="0"/>
        </a:p>
      </dsp:txBody>
      <dsp:txXfrm>
        <a:off x="1630428" y="3495621"/>
        <a:ext cx="1106548" cy="437002"/>
      </dsp:txXfrm>
    </dsp:sp>
    <dsp:sp modelId="{425D69B2-EFB1-4144-AE49-351BB670BA4D}">
      <dsp:nvSpPr>
        <dsp:cNvPr id="0" name=""/>
        <dsp:cNvSpPr/>
      </dsp:nvSpPr>
      <dsp:spPr>
        <a:xfrm rot="5400000">
          <a:off x="2096666" y="3957825"/>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121036" y="3975232"/>
        <a:ext cx="125333" cy="121850"/>
      </dsp:txXfrm>
    </dsp:sp>
    <dsp:sp modelId="{020AAF12-9014-4348-9059-E8F4128A7ACB}">
      <dsp:nvSpPr>
        <dsp:cNvPr id="0" name=""/>
        <dsp:cNvSpPr/>
      </dsp:nvSpPr>
      <dsp:spPr>
        <a:xfrm>
          <a:off x="1616832" y="4178317"/>
          <a:ext cx="1133740" cy="464194"/>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Sample.vcf</a:t>
          </a:r>
          <a:endParaRPr lang="en-US" sz="1000" kern="1200" dirty="0"/>
        </a:p>
      </dsp:txBody>
      <dsp:txXfrm>
        <a:off x="1630428" y="4191913"/>
        <a:ext cx="1106548" cy="437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155B2-DD45-DF49-81D5-94658BF9C5E1}">
      <dsp:nvSpPr>
        <dsp:cNvPr id="0" name=""/>
        <dsp:cNvSpPr/>
      </dsp:nvSpPr>
      <dsp:spPr>
        <a:xfrm>
          <a:off x="0" y="308889"/>
          <a:ext cx="3802565" cy="22815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bg1"/>
            </a:solidFill>
          </a:endParaRPr>
        </a:p>
      </dsp:txBody>
      <dsp:txXfrm>
        <a:off x="66824" y="375713"/>
        <a:ext cx="3668917" cy="21478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10/15/20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399144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48034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511667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a:t>
            </a:r>
            <a:r>
              <a:rPr lang="en-US" baseline="0" dirty="0"/>
              <a:t> used tool for quality control is </a:t>
            </a:r>
            <a:r>
              <a:rPr lang="en-US" baseline="0" dirty="0" err="1"/>
              <a:t>FastQC</a:t>
            </a:r>
            <a:r>
              <a:rPr lang="en-US" baseline="0" dirty="0"/>
              <a:t> which you can load using </a:t>
            </a:r>
            <a:r>
              <a:rPr lang="en-US" baseline="0" dirty="0" err="1"/>
              <a:t>Uppmaxs</a:t>
            </a:r>
            <a:r>
              <a:rPr lang="en-US" baseline="0" dirty="0"/>
              <a:t> module load system as shown here. If you have multiple samples a good tool developed out of NGI </a:t>
            </a:r>
            <a:r>
              <a:rPr lang="en-US" baseline="0" dirty="0" err="1"/>
              <a:t>stockholm</a:t>
            </a:r>
            <a:r>
              <a:rPr lang="en-US" baseline="0" dirty="0"/>
              <a:t> is </a:t>
            </a:r>
            <a:r>
              <a:rPr lang="en-US" baseline="0" dirty="0" err="1"/>
              <a:t>MultiQC</a:t>
            </a:r>
            <a:r>
              <a:rPr lang="en-US" baseline="0" dirty="0"/>
              <a:t> which concatenates and visualizes the qualities of multiple samples. </a:t>
            </a:r>
          </a:p>
          <a:p>
            <a:endParaRPr lang="en-US" baseline="0" dirty="0"/>
          </a:p>
          <a:p>
            <a:r>
              <a:rPr lang="en-US" baseline="0" dirty="0"/>
              <a:t>But first, lets just talk </a:t>
            </a:r>
            <a:r>
              <a:rPr lang="en-US" baseline="0" dirty="0" err="1"/>
              <a:t>abit</a:t>
            </a:r>
            <a:r>
              <a:rPr lang="en-US" baseline="0" dirty="0"/>
              <a:t> about some of the usual suspects when quality controlling the data.</a:t>
            </a:r>
          </a:p>
          <a:p>
            <a:endParaRPr lang="en-US" baseline="0" dirty="0"/>
          </a:p>
          <a:p>
            <a:r>
              <a:rPr lang="en-US" baseline="0" dirty="0"/>
              <a:t>(The qualities should have been discussed earlier during Martins lectures)</a:t>
            </a:r>
          </a:p>
          <a:p>
            <a:endParaRPr lang="en-US" baseline="0" dirty="0"/>
          </a:p>
          <a:p>
            <a:r>
              <a:rPr lang="en-US" baseline="0" dirty="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a:p>
          <a:p>
            <a:r>
              <a:rPr lang="en-US" baseline="0" dirty="0"/>
              <a:t>Q20 means about 99% chance that the base in that position is correct. </a:t>
            </a:r>
          </a:p>
          <a:p>
            <a:r>
              <a:rPr lang="mr-IN" dirty="0"/>
              <a:t>Q=-10</a:t>
            </a:r>
            <a:r>
              <a:rPr lang="sv-SE" dirty="0"/>
              <a:t>*log10(P)</a:t>
            </a:r>
          </a:p>
          <a:p>
            <a:r>
              <a:rPr lang="sv-SE" dirty="0"/>
              <a:t>P=</a:t>
            </a:r>
            <a:r>
              <a:rPr lang="sv-SE" dirty="0" err="1"/>
              <a:t>Base</a:t>
            </a:r>
            <a:r>
              <a:rPr lang="sv-SE" dirty="0"/>
              <a:t> call </a:t>
            </a:r>
            <a:r>
              <a:rPr lang="sv-SE" dirty="0" err="1"/>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640136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3079905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87415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2711265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600463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the absolutely minimal number of steps we can use to go from </a:t>
            </a:r>
            <a:r>
              <a:rPr lang="en-US" dirty="0" err="1"/>
              <a:t>fastq</a:t>
            </a:r>
            <a:r>
              <a:rPr lang="en-US" dirty="0"/>
              <a:t> files to a </a:t>
            </a:r>
            <a:r>
              <a:rPr lang="en-US" dirty="0" err="1"/>
              <a:t>vcf</a:t>
            </a:r>
            <a:r>
              <a:rPr lang="en-US" dirty="0"/>
              <a:t> file for one sample. </a:t>
            </a:r>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816604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a:p>
            <a:endParaRPr lang="en-US" dirty="0"/>
          </a:p>
          <a:p>
            <a:r>
              <a:rPr lang="en-US" dirty="0"/>
              <a:t>When I then align</a:t>
            </a:r>
            <a:r>
              <a:rPr lang="en-US" baseline="0" dirty="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2661505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4154400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60</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61</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62</a:t>
            </a:fld>
            <a:endParaRPr lang="en-US"/>
          </a:p>
        </p:txBody>
      </p:sp>
    </p:spTree>
    <p:extLst>
      <p:ext uri="{BB962C8B-B14F-4D97-AF65-F5344CB8AC3E}">
        <p14:creationId xmlns:p14="http://schemas.microsoft.com/office/powerpoint/2010/main" val="1826162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63</a:t>
            </a:fld>
            <a:endParaRPr lang="en-US"/>
          </a:p>
        </p:txBody>
      </p:sp>
    </p:spTree>
    <p:extLst>
      <p:ext uri="{BB962C8B-B14F-4D97-AF65-F5344CB8AC3E}">
        <p14:creationId xmlns:p14="http://schemas.microsoft.com/office/powerpoint/2010/main" val="4112133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66</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67</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68</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69</a:t>
            </a:fld>
            <a:endParaRPr lang="en-US"/>
          </a:p>
        </p:txBody>
      </p:sp>
    </p:spTree>
    <p:extLst>
      <p:ext uri="{BB962C8B-B14F-4D97-AF65-F5344CB8AC3E}">
        <p14:creationId xmlns:p14="http://schemas.microsoft.com/office/powerpoint/2010/main" val="2318022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70</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of today is how to call genetic variation in next generation sequencing data, and I will now give a very brief introduction to genetic variation. </a:t>
            </a:r>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the absolutely minimal number of steps we can use to go from </a:t>
            </a:r>
            <a:r>
              <a:rPr lang="en-US" dirty="0" err="1"/>
              <a:t>fastq</a:t>
            </a:r>
            <a:r>
              <a:rPr lang="en-US" dirty="0"/>
              <a:t> files to a </a:t>
            </a:r>
            <a:r>
              <a:rPr lang="en-US" dirty="0" err="1"/>
              <a:t>vcf</a:t>
            </a:r>
            <a:r>
              <a:rPr lang="en-US" dirty="0"/>
              <a:t> file for one sample. </a:t>
            </a:r>
          </a:p>
        </p:txBody>
      </p:sp>
      <p:sp>
        <p:nvSpPr>
          <p:cNvPr id="4" name="Slide Number Placeholder 3"/>
          <p:cNvSpPr>
            <a:spLocks noGrp="1"/>
          </p:cNvSpPr>
          <p:nvPr>
            <p:ph type="sldNum" sz="quarter" idx="10"/>
          </p:nvPr>
        </p:nvSpPr>
        <p:spPr/>
        <p:txBody>
          <a:bodyPr/>
          <a:lstStyle/>
          <a:p>
            <a:fld id="{93028652-11D1-8A42-9F26-9AC760C0492B}" type="slidenum">
              <a:rPr lang="en-US" smtClean="0"/>
              <a:t>71</a:t>
            </a:fld>
            <a:endParaRPr lang="en-US"/>
          </a:p>
        </p:txBody>
      </p:sp>
    </p:spTree>
    <p:extLst>
      <p:ext uri="{BB962C8B-B14F-4D97-AF65-F5344CB8AC3E}">
        <p14:creationId xmlns:p14="http://schemas.microsoft.com/office/powerpoint/2010/main" val="42270468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73</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74</a:t>
            </a:fld>
            <a:endParaRPr lang="en-US"/>
          </a:p>
        </p:txBody>
      </p:sp>
    </p:spTree>
    <p:extLst>
      <p:ext uri="{BB962C8B-B14F-4D97-AF65-F5344CB8AC3E}">
        <p14:creationId xmlns:p14="http://schemas.microsoft.com/office/powerpoint/2010/main" val="23542419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76</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77</a:t>
            </a:fld>
            <a:endParaRPr lang="en-US"/>
          </a:p>
        </p:txBody>
      </p:sp>
    </p:spTree>
    <p:extLst>
      <p:ext uri="{BB962C8B-B14F-4D97-AF65-F5344CB8AC3E}">
        <p14:creationId xmlns:p14="http://schemas.microsoft.com/office/powerpoint/2010/main" val="1715234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79</a:t>
            </a:fld>
            <a:endParaRPr lang="en-US"/>
          </a:p>
        </p:txBody>
      </p:sp>
    </p:spTree>
    <p:extLst>
      <p:ext uri="{BB962C8B-B14F-4D97-AF65-F5344CB8AC3E}">
        <p14:creationId xmlns:p14="http://schemas.microsoft.com/office/powerpoint/2010/main" val="18391246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80</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Some of the genetic variants are responsible for phenotypic variants between individuals, but others are neutral.</a:t>
            </a:r>
          </a:p>
        </p:txBody>
      </p:sp>
      <p:sp>
        <p:nvSpPr>
          <p:cNvPr id="4" name="Platshållare för bildnummer 3"/>
          <p:cNvSpPr>
            <a:spLocks noGrp="1"/>
          </p:cNvSpPr>
          <p:nvPr>
            <p:ph type="sldNum" sz="quarter" idx="5"/>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159166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These projects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287103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2020-10-15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32486451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2020-10-15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6.png"/><Relationship Id="rId5" Type="http://schemas.openxmlformats.org/officeDocument/2006/relationships/theme" Target="../theme/theme9.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6"/>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7"/>
          <a:stretch>
            <a:fillRect/>
          </a:stretch>
        </p:blipFill>
        <p:spPr>
          <a:xfrm>
            <a:off x="6737329" y="662235"/>
            <a:ext cx="2154671" cy="69628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23" r:id="rId4"/>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researchgate.net/publication/260119313_Library_construction_for_next-generation_sequencing_Overviews_and_challenge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0BA440A-7B2F-B04E-95AB-1C7E97B242C8}"/>
              </a:ext>
            </a:extLst>
          </p:cNvPr>
          <p:cNvSpPr>
            <a:spLocks noGrp="1"/>
          </p:cNvSpPr>
          <p:nvPr>
            <p:ph type="title"/>
          </p:nvPr>
        </p:nvSpPr>
        <p:spPr>
          <a:xfrm>
            <a:off x="600139" y="215993"/>
            <a:ext cx="8543861" cy="635149"/>
          </a:xfrm>
        </p:spPr>
        <p:txBody>
          <a:bodyPr/>
          <a:lstStyle/>
          <a:p>
            <a:r>
              <a:rPr lang="en-GB" sz="3600" dirty="0"/>
              <a:t>Genome Reference Consortium</a:t>
            </a:r>
          </a:p>
        </p:txBody>
      </p:sp>
      <p:sp>
        <p:nvSpPr>
          <p:cNvPr id="4" name="Platshållare för bildnummer 3">
            <a:extLst>
              <a:ext uri="{FF2B5EF4-FFF2-40B4-BE49-F238E27FC236}">
                <a16:creationId xmlns:a16="http://schemas.microsoft.com/office/drawing/2014/main" id="{1148D489-50BC-604C-AEB0-96806BA9E048}"/>
              </a:ext>
            </a:extLst>
          </p:cNvPr>
          <p:cNvSpPr>
            <a:spLocks noGrp="1"/>
          </p:cNvSpPr>
          <p:nvPr>
            <p:ph type="sldNum" sz="quarter" idx="12"/>
          </p:nvPr>
        </p:nvSpPr>
        <p:spPr/>
        <p:txBody>
          <a:bodyPr/>
          <a:lstStyle/>
          <a:p>
            <a:fld id="{97DED537-10C4-8C40-8E87-51060FF45365}" type="slidenum">
              <a:rPr lang="sv-SE" smtClean="0"/>
              <a:pPr/>
              <a:t>10</a:t>
            </a:fld>
            <a:endParaRPr lang="sv-SE"/>
          </a:p>
        </p:txBody>
      </p:sp>
      <p:pic>
        <p:nvPicPr>
          <p:cNvPr id="7" name="Bildobjekt 6">
            <a:extLst>
              <a:ext uri="{FF2B5EF4-FFF2-40B4-BE49-F238E27FC236}">
                <a16:creationId xmlns:a16="http://schemas.microsoft.com/office/drawing/2014/main" id="{FB975F2B-A73F-FB47-8E55-30315EE506AC}"/>
              </a:ext>
            </a:extLst>
          </p:cNvPr>
          <p:cNvPicPr>
            <a:picLocks noChangeAspect="1"/>
          </p:cNvPicPr>
          <p:nvPr/>
        </p:nvPicPr>
        <p:blipFill>
          <a:blip r:embed="rId2"/>
          <a:stretch>
            <a:fillRect/>
          </a:stretch>
        </p:blipFill>
        <p:spPr>
          <a:xfrm>
            <a:off x="1" y="920820"/>
            <a:ext cx="9143999" cy="7347969"/>
          </a:xfrm>
          <a:prstGeom prst="rect">
            <a:avLst/>
          </a:prstGeom>
        </p:spPr>
      </p:pic>
    </p:spTree>
    <p:extLst>
      <p:ext uri="{BB962C8B-B14F-4D97-AF65-F5344CB8AC3E}">
        <p14:creationId xmlns:p14="http://schemas.microsoft.com/office/powerpoint/2010/main" val="411361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visualizing</a:t>
            </a:r>
          </a:p>
          <a:p>
            <a:r>
              <a:rPr lang="en-GB" dirty="0"/>
              <a:t>	variant calling</a:t>
            </a:r>
          </a:p>
          <a:p>
            <a:r>
              <a:rPr lang="en-GB" dirty="0"/>
              <a:t>	annotation </a:t>
            </a:r>
          </a:p>
          <a:p>
            <a:r>
              <a:rPr lang="en-GB" dirty="0"/>
              <a:t>	etc</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reference sequence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Genetic variation </a:t>
            </a:r>
            <a:br>
              <a:rPr lang="en-GB" dirty="0"/>
            </a:br>
            <a:endParaRPr lang="en-GB" dirty="0"/>
          </a:p>
        </p:txBody>
      </p:sp>
    </p:spTree>
    <p:extLst>
      <p:ext uri="{BB962C8B-B14F-4D97-AF65-F5344CB8AC3E}">
        <p14:creationId xmlns:p14="http://schemas.microsoft.com/office/powerpoint/2010/main" val="55730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355C961-F3FD-B24E-92FB-35120389E2B6}"/>
              </a:ext>
            </a:extLst>
          </p:cNvPr>
          <p:cNvSpPr>
            <a:spLocks noGrp="1"/>
          </p:cNvSpPr>
          <p:nvPr>
            <p:ph type="title"/>
          </p:nvPr>
        </p:nvSpPr>
        <p:spPr>
          <a:xfrm>
            <a:off x="307884" y="357411"/>
            <a:ext cx="8543861" cy="635149"/>
          </a:xfrm>
        </p:spPr>
        <p:txBody>
          <a:bodyPr/>
          <a:lstStyle/>
          <a:p>
            <a:pPr algn="ctr"/>
            <a:r>
              <a:rPr lang="en-GB" sz="3600" dirty="0"/>
              <a:t>Genetic Variation</a:t>
            </a:r>
          </a:p>
        </p:txBody>
      </p:sp>
      <p:pic>
        <p:nvPicPr>
          <p:cNvPr id="11" name="Picture 4" descr="HapMap2.jpg">
            <a:extLst>
              <a:ext uri="{FF2B5EF4-FFF2-40B4-BE49-F238E27FC236}">
                <a16:creationId xmlns:a16="http://schemas.microsoft.com/office/drawing/2014/main" id="{AF0D4C35-2E9E-574C-8710-54CD48833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205" y="1419760"/>
            <a:ext cx="5497220" cy="4122916"/>
          </a:xfrm>
          <a:prstGeom prst="rect">
            <a:avLst/>
          </a:prstGeom>
        </p:spPr>
      </p:pic>
      <p:sp>
        <p:nvSpPr>
          <p:cNvPr id="2" name="textruta 1">
            <a:extLst>
              <a:ext uri="{FF2B5EF4-FFF2-40B4-BE49-F238E27FC236}">
                <a16:creationId xmlns:a16="http://schemas.microsoft.com/office/drawing/2014/main" id="{4D3FEB52-43B4-424D-AF44-689EBA092AAD}"/>
              </a:ext>
            </a:extLst>
          </p:cNvPr>
          <p:cNvSpPr txBox="1"/>
          <p:nvPr/>
        </p:nvSpPr>
        <p:spPr>
          <a:xfrm>
            <a:off x="1488305" y="5969876"/>
            <a:ext cx="7217545" cy="830997"/>
          </a:xfrm>
          <a:prstGeom prst="rect">
            <a:avLst/>
          </a:prstGeom>
          <a:noFill/>
        </p:spPr>
        <p:txBody>
          <a:bodyPr wrap="square" rtlCol="0">
            <a:spAutoFit/>
          </a:bodyPr>
          <a:lstStyle/>
          <a:p>
            <a:r>
              <a:rPr lang="en-GB" sz="2400" dirty="0"/>
              <a:t>Genetic variation = differences in DNA among individuals of the same species</a:t>
            </a:r>
          </a:p>
        </p:txBody>
      </p:sp>
    </p:spTree>
    <p:extLst>
      <p:ext uri="{BB962C8B-B14F-4D97-AF65-F5344CB8AC3E}">
        <p14:creationId xmlns:p14="http://schemas.microsoft.com/office/powerpoint/2010/main" val="124644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Single Nucleotide Variants (SNVs)</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62063" y="189746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400800" y="464388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Tree>
    <p:extLst>
      <p:ext uri="{BB962C8B-B14F-4D97-AF65-F5344CB8AC3E}">
        <p14:creationId xmlns:p14="http://schemas.microsoft.com/office/powerpoint/2010/main" val="152135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666750" y="585997"/>
            <a:ext cx="7886700" cy="745200"/>
          </a:xfrm>
        </p:spPr>
        <p:txBody>
          <a:bodyPr/>
          <a:lstStyle/>
          <a:p>
            <a:pPr algn="ctr"/>
            <a:r>
              <a:rPr lang="en-US" sz="3600" dirty="0"/>
              <a:t>Population based variant projects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19" y="4176737"/>
            <a:ext cx="2963748" cy="2190210"/>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06" y="2530365"/>
            <a:ext cx="2654504" cy="3756123"/>
          </a:xfrm>
          <a:prstGeom prst="rect">
            <a:avLst/>
          </a:prstGeom>
        </p:spPr>
      </p:pic>
      <p:pic>
        <p:nvPicPr>
          <p:cNvPr id="9" name="Bildobjekt 8">
            <a:extLst>
              <a:ext uri="{FF2B5EF4-FFF2-40B4-BE49-F238E27FC236}">
                <a16:creationId xmlns:a16="http://schemas.microsoft.com/office/drawing/2014/main" id="{01DDEA14-D3DD-F744-BE7E-63EC234B99E7}"/>
              </a:ext>
            </a:extLst>
          </p:cNvPr>
          <p:cNvPicPr>
            <a:picLocks noChangeAspect="1"/>
          </p:cNvPicPr>
          <p:nvPr/>
        </p:nvPicPr>
        <p:blipFill>
          <a:blip r:embed="rId5"/>
          <a:stretch>
            <a:fillRect/>
          </a:stretch>
        </p:blipFill>
        <p:spPr>
          <a:xfrm>
            <a:off x="5606113" y="1778400"/>
            <a:ext cx="1498960" cy="2398337"/>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Reference- and Alternative Alleles </a:t>
            </a:r>
            <a:br>
              <a:rPr lang="en-GB" dirty="0"/>
            </a:br>
            <a:endParaRPr lang="en-GB" dirty="0"/>
          </a:p>
        </p:txBody>
      </p:sp>
    </p:spTree>
    <p:extLst>
      <p:ext uri="{BB962C8B-B14F-4D97-AF65-F5344CB8AC3E}">
        <p14:creationId xmlns:p14="http://schemas.microsoft.com/office/powerpoint/2010/main" val="158136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800457" y="448334"/>
            <a:ext cx="7629461" cy="635149"/>
          </a:xfrm>
        </p:spPr>
        <p:txBody>
          <a:bodyPr/>
          <a:lstStyle/>
          <a:p>
            <a:r>
              <a:rPr lang="en-GB" sz="3600" dirty="0"/>
              <a:t>The different genetic variants at a position are called Alleles</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44645" y="2071636"/>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5784487" y="4809355"/>
            <a:ext cx="2201244" cy="646331"/>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A is one allele</a:t>
            </a:r>
          </a:p>
          <a:p>
            <a:r>
              <a:rPr lang="en-GB" dirty="0"/>
              <a:t>G is another allele</a:t>
            </a:r>
          </a:p>
        </p:txBody>
      </p:sp>
    </p:spTree>
    <p:extLst>
      <p:ext uri="{BB962C8B-B14F-4D97-AF65-F5344CB8AC3E}">
        <p14:creationId xmlns:p14="http://schemas.microsoft.com/office/powerpoint/2010/main" val="3550316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D7E722-B1F9-9D4B-A4C2-B6F47871532F}"/>
              </a:ext>
            </a:extLst>
          </p:cNvPr>
          <p:cNvSpPr>
            <a:spLocks noGrp="1"/>
          </p:cNvSpPr>
          <p:nvPr>
            <p:ph type="title"/>
          </p:nvPr>
        </p:nvSpPr>
        <p:spPr>
          <a:xfrm>
            <a:off x="633793" y="498675"/>
            <a:ext cx="7897920" cy="1236785"/>
          </a:xfrm>
        </p:spPr>
        <p:txBody>
          <a:bodyPr>
            <a:normAutofit/>
          </a:bodyPr>
          <a:lstStyle/>
          <a:p>
            <a:r>
              <a:rPr lang="en-GB" sz="3600" dirty="0"/>
              <a:t>Allele frequency in a population</a:t>
            </a:r>
          </a:p>
        </p:txBody>
      </p:sp>
      <p:sp>
        <p:nvSpPr>
          <p:cNvPr id="7" name="TextBox 7">
            <a:extLst>
              <a:ext uri="{FF2B5EF4-FFF2-40B4-BE49-F238E27FC236}">
                <a16:creationId xmlns:a16="http://schemas.microsoft.com/office/drawing/2014/main" id="{CA0CE0C2-D672-A84B-AFFB-9F9F93974FBA}"/>
              </a:ext>
            </a:extLst>
          </p:cNvPr>
          <p:cNvSpPr txBox="1"/>
          <p:nvPr/>
        </p:nvSpPr>
        <p:spPr>
          <a:xfrm>
            <a:off x="272804" y="1875266"/>
            <a:ext cx="8827774" cy="421836"/>
          </a:xfrm>
          <a:prstGeom prst="rect">
            <a:avLst/>
          </a:prstGeom>
          <a:noFill/>
        </p:spPr>
        <p:txBody>
          <a:bodyPr wrap="none" lIns="80187" tIns="40095" rIns="80187" bIns="40095" rtlCol="0">
            <a:spAutoFit/>
          </a:bodyPr>
          <a:lstStyle/>
          <a:p>
            <a:r>
              <a:rPr lang="en-US" sz="2215" dirty="0">
                <a:latin typeface="Courier New"/>
                <a:cs typeface="Courier New"/>
              </a:rPr>
              <a:t>AACAGGTATATCTTCCCCGCTAGCT</a:t>
            </a:r>
            <a:r>
              <a:rPr lang="en-US" sz="2215" b="1" dirty="0">
                <a:solidFill>
                  <a:srgbClr val="FF0000"/>
                </a:solidFill>
                <a:latin typeface="Courier New"/>
                <a:cs typeface="Courier New"/>
              </a:rPr>
              <a:t>A</a:t>
            </a:r>
            <a:r>
              <a:rPr lang="en-US" sz="2215" dirty="0">
                <a:latin typeface="Courier New"/>
                <a:cs typeface="Courier New"/>
              </a:rPr>
              <a:t>GCTAGCTACTTCCTTAGGGACTGTA</a:t>
            </a:r>
          </a:p>
        </p:txBody>
      </p:sp>
      <p:sp>
        <p:nvSpPr>
          <p:cNvPr id="27" name="Rektangel 26">
            <a:extLst>
              <a:ext uri="{FF2B5EF4-FFF2-40B4-BE49-F238E27FC236}">
                <a16:creationId xmlns:a16="http://schemas.microsoft.com/office/drawing/2014/main" id="{32C58A16-8E0C-874D-91AB-E8D51AD34F07}"/>
              </a:ext>
            </a:extLst>
          </p:cNvPr>
          <p:cNvSpPr/>
          <p:nvPr/>
        </p:nvSpPr>
        <p:spPr>
          <a:xfrm>
            <a:off x="3791112" y="2163441"/>
            <a:ext cx="1713931" cy="433196"/>
          </a:xfrm>
          <a:prstGeom prst="rect">
            <a:avLst/>
          </a:prstGeom>
        </p:spPr>
        <p:txBody>
          <a:bodyPr wrap="none">
            <a:spAutoFit/>
          </a:bodyPr>
          <a:lstStyle/>
          <a:p>
            <a:r>
              <a:rPr lang="en-US" sz="2215" dirty="0">
                <a:latin typeface="Courier New"/>
                <a:cs typeface="Courier New"/>
              </a:rPr>
              <a:t>AGCT</a:t>
            </a:r>
            <a:r>
              <a:rPr lang="en-US" sz="2215" b="1" dirty="0">
                <a:solidFill>
                  <a:srgbClr val="0070C0"/>
                </a:solidFill>
                <a:latin typeface="Courier New"/>
                <a:cs typeface="Courier New"/>
              </a:rPr>
              <a:t>G</a:t>
            </a:r>
            <a:r>
              <a:rPr lang="en-US" sz="2215" dirty="0">
                <a:latin typeface="Courier New"/>
                <a:cs typeface="Courier New"/>
              </a:rPr>
              <a:t>GCTA</a:t>
            </a:r>
            <a:endParaRPr lang="en-GB" sz="2215" dirty="0"/>
          </a:p>
        </p:txBody>
      </p:sp>
      <p:grpSp>
        <p:nvGrpSpPr>
          <p:cNvPr id="167" name="Grupp 166">
            <a:extLst>
              <a:ext uri="{FF2B5EF4-FFF2-40B4-BE49-F238E27FC236}">
                <a16:creationId xmlns:a16="http://schemas.microsoft.com/office/drawing/2014/main" id="{723EC360-0435-1C40-A264-C6B4BBCBA4F0}"/>
              </a:ext>
            </a:extLst>
          </p:cNvPr>
          <p:cNvGrpSpPr/>
          <p:nvPr/>
        </p:nvGrpSpPr>
        <p:grpSpPr>
          <a:xfrm>
            <a:off x="1065133" y="2666574"/>
            <a:ext cx="7153901" cy="2127139"/>
            <a:chOff x="1269405" y="4636233"/>
            <a:chExt cx="7750059" cy="2304401"/>
          </a:xfrm>
        </p:grpSpPr>
        <p:grpSp>
          <p:nvGrpSpPr>
            <p:cNvPr id="96" name="Grupp 95">
              <a:extLst>
                <a:ext uri="{FF2B5EF4-FFF2-40B4-BE49-F238E27FC236}">
                  <a16:creationId xmlns:a16="http://schemas.microsoft.com/office/drawing/2014/main" id="{633111A7-DA89-BA40-BA71-B2F3AC97294E}"/>
                </a:ext>
              </a:extLst>
            </p:cNvPr>
            <p:cNvGrpSpPr/>
            <p:nvPr/>
          </p:nvGrpSpPr>
          <p:grpSpPr>
            <a:xfrm>
              <a:off x="2036385" y="4682640"/>
              <a:ext cx="767710" cy="1772545"/>
              <a:chOff x="1559859" y="3506993"/>
              <a:chExt cx="731520" cy="2135952"/>
            </a:xfrm>
          </p:grpSpPr>
          <p:sp>
            <p:nvSpPr>
              <p:cNvPr id="97" name="Ellips 96">
                <a:extLst>
                  <a:ext uri="{FF2B5EF4-FFF2-40B4-BE49-F238E27FC236}">
                    <a16:creationId xmlns:a16="http://schemas.microsoft.com/office/drawing/2014/main" id="{20E6BED3-82A1-B14E-82F7-B19D5C48B93A}"/>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98" name="Rak 97">
                <a:extLst>
                  <a:ext uri="{FF2B5EF4-FFF2-40B4-BE49-F238E27FC236}">
                    <a16:creationId xmlns:a16="http://schemas.microsoft.com/office/drawing/2014/main" id="{DB1C0C14-7247-114D-8E7F-21DD539F9C33}"/>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Rak 98">
                <a:extLst>
                  <a:ext uri="{FF2B5EF4-FFF2-40B4-BE49-F238E27FC236}">
                    <a16:creationId xmlns:a16="http://schemas.microsoft.com/office/drawing/2014/main" id="{F080C58A-D7B2-2046-AD94-2C6065CBC454}"/>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Rak 99">
                <a:extLst>
                  <a:ext uri="{FF2B5EF4-FFF2-40B4-BE49-F238E27FC236}">
                    <a16:creationId xmlns:a16="http://schemas.microsoft.com/office/drawing/2014/main" id="{A6FCBC2C-5ED9-FC47-9993-00361C89B5EF}"/>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Rak 100">
                <a:extLst>
                  <a:ext uri="{FF2B5EF4-FFF2-40B4-BE49-F238E27FC236}">
                    <a16:creationId xmlns:a16="http://schemas.microsoft.com/office/drawing/2014/main" id="{CAEA0D4F-311D-E047-9EF6-B1DAF914C52E}"/>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Rak 101">
                <a:extLst>
                  <a:ext uri="{FF2B5EF4-FFF2-40B4-BE49-F238E27FC236}">
                    <a16:creationId xmlns:a16="http://schemas.microsoft.com/office/drawing/2014/main" id="{24D85519-F872-8C40-8A55-29423DA1A8B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3" name="Grupp 102">
              <a:extLst>
                <a:ext uri="{FF2B5EF4-FFF2-40B4-BE49-F238E27FC236}">
                  <a16:creationId xmlns:a16="http://schemas.microsoft.com/office/drawing/2014/main" id="{D30F9A8B-FDE7-FB4A-9FC9-6716796B28A1}"/>
                </a:ext>
              </a:extLst>
            </p:cNvPr>
            <p:cNvGrpSpPr/>
            <p:nvPr/>
          </p:nvGrpSpPr>
          <p:grpSpPr>
            <a:xfrm>
              <a:off x="2803365" y="5038234"/>
              <a:ext cx="767710" cy="1772545"/>
              <a:chOff x="1559859" y="3506993"/>
              <a:chExt cx="731520" cy="2135952"/>
            </a:xfrm>
          </p:grpSpPr>
          <p:sp>
            <p:nvSpPr>
              <p:cNvPr id="104" name="Ellips 103">
                <a:extLst>
                  <a:ext uri="{FF2B5EF4-FFF2-40B4-BE49-F238E27FC236}">
                    <a16:creationId xmlns:a16="http://schemas.microsoft.com/office/drawing/2014/main" id="{72E29987-6F01-9544-9DA8-0800B477FA44}"/>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05" name="Rak 104">
                <a:extLst>
                  <a:ext uri="{FF2B5EF4-FFF2-40B4-BE49-F238E27FC236}">
                    <a16:creationId xmlns:a16="http://schemas.microsoft.com/office/drawing/2014/main" id="{9149825A-C212-D944-A820-6B9709EC1D2A}"/>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Rak 105">
                <a:extLst>
                  <a:ext uri="{FF2B5EF4-FFF2-40B4-BE49-F238E27FC236}">
                    <a16:creationId xmlns:a16="http://schemas.microsoft.com/office/drawing/2014/main" id="{0A7610EB-C639-F84D-A0C9-488A804D0A76}"/>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Rak 106">
                <a:extLst>
                  <a:ext uri="{FF2B5EF4-FFF2-40B4-BE49-F238E27FC236}">
                    <a16:creationId xmlns:a16="http://schemas.microsoft.com/office/drawing/2014/main" id="{2292C010-B780-4542-83B5-AADEC6E10713}"/>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Rak 107">
                <a:extLst>
                  <a:ext uri="{FF2B5EF4-FFF2-40B4-BE49-F238E27FC236}">
                    <a16:creationId xmlns:a16="http://schemas.microsoft.com/office/drawing/2014/main" id="{E752FB20-9E99-7546-9E07-C50F22B7AFB7}"/>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Rak 108">
                <a:extLst>
                  <a:ext uri="{FF2B5EF4-FFF2-40B4-BE49-F238E27FC236}">
                    <a16:creationId xmlns:a16="http://schemas.microsoft.com/office/drawing/2014/main" id="{82AF0ACA-B03F-B04E-ACEB-D275BB734C9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0" name="Grupp 109">
              <a:extLst>
                <a:ext uri="{FF2B5EF4-FFF2-40B4-BE49-F238E27FC236}">
                  <a16:creationId xmlns:a16="http://schemas.microsoft.com/office/drawing/2014/main" id="{C7D0F9C4-1E02-9146-A571-93683E0C0ECC}"/>
                </a:ext>
              </a:extLst>
            </p:cNvPr>
            <p:cNvGrpSpPr/>
            <p:nvPr/>
          </p:nvGrpSpPr>
          <p:grpSpPr>
            <a:xfrm>
              <a:off x="3569108" y="4798528"/>
              <a:ext cx="808709" cy="1922415"/>
              <a:chOff x="1559859" y="3506993"/>
              <a:chExt cx="731520" cy="2135952"/>
            </a:xfrm>
          </p:grpSpPr>
          <p:sp>
            <p:nvSpPr>
              <p:cNvPr id="111" name="Ellips 110">
                <a:extLst>
                  <a:ext uri="{FF2B5EF4-FFF2-40B4-BE49-F238E27FC236}">
                    <a16:creationId xmlns:a16="http://schemas.microsoft.com/office/drawing/2014/main" id="{FD3E0033-BC6B-1D4B-B6B8-DD691549698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0070C0"/>
                    </a:solidFill>
                  </a:rPr>
                  <a:t>GG</a:t>
                </a:r>
              </a:p>
            </p:txBody>
          </p:sp>
          <p:cxnSp>
            <p:nvCxnSpPr>
              <p:cNvPr id="112" name="Rak 111">
                <a:extLst>
                  <a:ext uri="{FF2B5EF4-FFF2-40B4-BE49-F238E27FC236}">
                    <a16:creationId xmlns:a16="http://schemas.microsoft.com/office/drawing/2014/main" id="{BEB3619B-599B-F241-B7C6-4452C187382C}"/>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Rak 112">
                <a:extLst>
                  <a:ext uri="{FF2B5EF4-FFF2-40B4-BE49-F238E27FC236}">
                    <a16:creationId xmlns:a16="http://schemas.microsoft.com/office/drawing/2014/main" id="{F54D5C99-F627-8B41-80DC-9B1D2674C8BD}"/>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Rak 113">
                <a:extLst>
                  <a:ext uri="{FF2B5EF4-FFF2-40B4-BE49-F238E27FC236}">
                    <a16:creationId xmlns:a16="http://schemas.microsoft.com/office/drawing/2014/main" id="{457688AF-CD12-AA43-83D4-6A4C4E5A058E}"/>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Rak 114">
                <a:extLst>
                  <a:ext uri="{FF2B5EF4-FFF2-40B4-BE49-F238E27FC236}">
                    <a16:creationId xmlns:a16="http://schemas.microsoft.com/office/drawing/2014/main" id="{959E67A7-3819-4B49-BA44-CD916011E382}"/>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Rak 115">
                <a:extLst>
                  <a:ext uri="{FF2B5EF4-FFF2-40B4-BE49-F238E27FC236}">
                    <a16:creationId xmlns:a16="http://schemas.microsoft.com/office/drawing/2014/main" id="{0637ED13-A883-6648-840E-748ABA067988}"/>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7" name="Grupp 116">
              <a:extLst>
                <a:ext uri="{FF2B5EF4-FFF2-40B4-BE49-F238E27FC236}">
                  <a16:creationId xmlns:a16="http://schemas.microsoft.com/office/drawing/2014/main" id="{C32A52BC-96C8-7E4D-8A6F-FFE692B3BFC0}"/>
                </a:ext>
              </a:extLst>
            </p:cNvPr>
            <p:cNvGrpSpPr/>
            <p:nvPr/>
          </p:nvGrpSpPr>
          <p:grpSpPr>
            <a:xfrm>
              <a:off x="4375851" y="5018219"/>
              <a:ext cx="808709" cy="1922415"/>
              <a:chOff x="1559859" y="3506993"/>
              <a:chExt cx="731520" cy="2135952"/>
            </a:xfrm>
          </p:grpSpPr>
          <p:sp>
            <p:nvSpPr>
              <p:cNvPr id="118" name="Ellips 117">
                <a:extLst>
                  <a:ext uri="{FF2B5EF4-FFF2-40B4-BE49-F238E27FC236}">
                    <a16:creationId xmlns:a16="http://schemas.microsoft.com/office/drawing/2014/main" id="{E37F9D47-FFD6-7747-BBC1-B942EF6B375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0070C0"/>
                    </a:solidFill>
                  </a:rPr>
                  <a:t>GG</a:t>
                </a:r>
              </a:p>
            </p:txBody>
          </p:sp>
          <p:cxnSp>
            <p:nvCxnSpPr>
              <p:cNvPr id="119" name="Rak 118">
                <a:extLst>
                  <a:ext uri="{FF2B5EF4-FFF2-40B4-BE49-F238E27FC236}">
                    <a16:creationId xmlns:a16="http://schemas.microsoft.com/office/drawing/2014/main" id="{A8C05510-6267-A34F-BF4E-E47FE5117FE0}"/>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Rak 119">
                <a:extLst>
                  <a:ext uri="{FF2B5EF4-FFF2-40B4-BE49-F238E27FC236}">
                    <a16:creationId xmlns:a16="http://schemas.microsoft.com/office/drawing/2014/main" id="{33B7FE72-DC3F-8141-8458-F668805EFB62}"/>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Rak 120">
                <a:extLst>
                  <a:ext uri="{FF2B5EF4-FFF2-40B4-BE49-F238E27FC236}">
                    <a16:creationId xmlns:a16="http://schemas.microsoft.com/office/drawing/2014/main" id="{F3263293-4D64-AA4D-9529-99D7EC82416F}"/>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Rak 121">
                <a:extLst>
                  <a:ext uri="{FF2B5EF4-FFF2-40B4-BE49-F238E27FC236}">
                    <a16:creationId xmlns:a16="http://schemas.microsoft.com/office/drawing/2014/main" id="{50ACD3DB-4F8F-304D-9593-7063AD5217E5}"/>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Rak 122">
                <a:extLst>
                  <a:ext uri="{FF2B5EF4-FFF2-40B4-BE49-F238E27FC236}">
                    <a16:creationId xmlns:a16="http://schemas.microsoft.com/office/drawing/2014/main" id="{E882D752-EFA0-684B-BB4B-DFF6BE5EBC7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4" name="Grupp 123">
              <a:extLst>
                <a:ext uri="{FF2B5EF4-FFF2-40B4-BE49-F238E27FC236}">
                  <a16:creationId xmlns:a16="http://schemas.microsoft.com/office/drawing/2014/main" id="{4AD4FCA5-CEF0-CE4B-B4D8-62A69BA44733}"/>
                </a:ext>
              </a:extLst>
            </p:cNvPr>
            <p:cNvGrpSpPr/>
            <p:nvPr/>
          </p:nvGrpSpPr>
          <p:grpSpPr>
            <a:xfrm>
              <a:off x="5183831" y="4759179"/>
              <a:ext cx="767710" cy="1772545"/>
              <a:chOff x="1559859" y="3506993"/>
              <a:chExt cx="731520" cy="2135952"/>
            </a:xfrm>
          </p:grpSpPr>
          <p:sp>
            <p:nvSpPr>
              <p:cNvPr id="125" name="Ellips 124">
                <a:extLst>
                  <a:ext uri="{FF2B5EF4-FFF2-40B4-BE49-F238E27FC236}">
                    <a16:creationId xmlns:a16="http://schemas.microsoft.com/office/drawing/2014/main" id="{D57F2F1A-9502-A64D-84D8-11131C06BC01}"/>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26" name="Rak 125">
                <a:extLst>
                  <a:ext uri="{FF2B5EF4-FFF2-40B4-BE49-F238E27FC236}">
                    <a16:creationId xmlns:a16="http://schemas.microsoft.com/office/drawing/2014/main" id="{AD707F8A-F991-9E4C-B0E8-E8329742C2DB}"/>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Rak 126">
                <a:extLst>
                  <a:ext uri="{FF2B5EF4-FFF2-40B4-BE49-F238E27FC236}">
                    <a16:creationId xmlns:a16="http://schemas.microsoft.com/office/drawing/2014/main" id="{59FA0372-BBF1-5843-9AC2-94C1264F6810}"/>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Rak 127">
                <a:extLst>
                  <a:ext uri="{FF2B5EF4-FFF2-40B4-BE49-F238E27FC236}">
                    <a16:creationId xmlns:a16="http://schemas.microsoft.com/office/drawing/2014/main" id="{10497C28-A552-444B-BC04-FF9C03F04B77}"/>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Rak 128">
                <a:extLst>
                  <a:ext uri="{FF2B5EF4-FFF2-40B4-BE49-F238E27FC236}">
                    <a16:creationId xmlns:a16="http://schemas.microsoft.com/office/drawing/2014/main" id="{616FC227-6441-7546-B232-23FEB1F2E1DC}"/>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Rak 129">
                <a:extLst>
                  <a:ext uri="{FF2B5EF4-FFF2-40B4-BE49-F238E27FC236}">
                    <a16:creationId xmlns:a16="http://schemas.microsoft.com/office/drawing/2014/main" id="{4FA8B3B7-FCCF-0244-B672-E6E05696FC87}"/>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1" name="Grupp 130">
              <a:extLst>
                <a:ext uri="{FF2B5EF4-FFF2-40B4-BE49-F238E27FC236}">
                  <a16:creationId xmlns:a16="http://schemas.microsoft.com/office/drawing/2014/main" id="{80C09EE6-5FAF-7643-A938-97A441678504}"/>
                </a:ext>
              </a:extLst>
            </p:cNvPr>
            <p:cNvGrpSpPr/>
            <p:nvPr/>
          </p:nvGrpSpPr>
          <p:grpSpPr>
            <a:xfrm>
              <a:off x="5950811" y="5159680"/>
              <a:ext cx="767710" cy="1772545"/>
              <a:chOff x="1559859" y="3506993"/>
              <a:chExt cx="731520" cy="2135952"/>
            </a:xfrm>
          </p:grpSpPr>
          <p:sp>
            <p:nvSpPr>
              <p:cNvPr id="132" name="Ellips 131">
                <a:extLst>
                  <a:ext uri="{FF2B5EF4-FFF2-40B4-BE49-F238E27FC236}">
                    <a16:creationId xmlns:a16="http://schemas.microsoft.com/office/drawing/2014/main" id="{87251D4E-35AB-C24D-A695-7F7657F47416}"/>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33" name="Rak 132">
                <a:extLst>
                  <a:ext uri="{FF2B5EF4-FFF2-40B4-BE49-F238E27FC236}">
                    <a16:creationId xmlns:a16="http://schemas.microsoft.com/office/drawing/2014/main" id="{9A842B5E-1185-6345-AB7B-FB0C5BF0F957}"/>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Rak 133">
                <a:extLst>
                  <a:ext uri="{FF2B5EF4-FFF2-40B4-BE49-F238E27FC236}">
                    <a16:creationId xmlns:a16="http://schemas.microsoft.com/office/drawing/2014/main" id="{7087FCCD-ABCC-5440-A165-E83B44934E02}"/>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Rak 134">
                <a:extLst>
                  <a:ext uri="{FF2B5EF4-FFF2-40B4-BE49-F238E27FC236}">
                    <a16:creationId xmlns:a16="http://schemas.microsoft.com/office/drawing/2014/main" id="{CDBB6D35-19CF-7B4A-B903-3067FFD5D5A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Rak 135">
                <a:extLst>
                  <a:ext uri="{FF2B5EF4-FFF2-40B4-BE49-F238E27FC236}">
                    <a16:creationId xmlns:a16="http://schemas.microsoft.com/office/drawing/2014/main" id="{D20448DD-68E6-E14E-BDDB-CB659BD7FB44}"/>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Rak 136">
                <a:extLst>
                  <a:ext uri="{FF2B5EF4-FFF2-40B4-BE49-F238E27FC236}">
                    <a16:creationId xmlns:a16="http://schemas.microsoft.com/office/drawing/2014/main" id="{824EF76A-4A37-734E-953B-4023DCD4DC6F}"/>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8" name="Grupp 137">
              <a:extLst>
                <a:ext uri="{FF2B5EF4-FFF2-40B4-BE49-F238E27FC236}">
                  <a16:creationId xmlns:a16="http://schemas.microsoft.com/office/drawing/2014/main" id="{431F2AA5-554C-1540-A37A-D4FE398384CF}"/>
                </a:ext>
              </a:extLst>
            </p:cNvPr>
            <p:cNvGrpSpPr/>
            <p:nvPr/>
          </p:nvGrpSpPr>
          <p:grpSpPr>
            <a:xfrm>
              <a:off x="6717791" y="4790382"/>
              <a:ext cx="767710" cy="1772545"/>
              <a:chOff x="1559859" y="3506993"/>
              <a:chExt cx="731520" cy="2135952"/>
            </a:xfrm>
          </p:grpSpPr>
          <p:sp>
            <p:nvSpPr>
              <p:cNvPr id="139" name="Ellips 138">
                <a:extLst>
                  <a:ext uri="{FF2B5EF4-FFF2-40B4-BE49-F238E27FC236}">
                    <a16:creationId xmlns:a16="http://schemas.microsoft.com/office/drawing/2014/main" id="{97208B9F-C23F-AB4C-83F6-D03510FB944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40" name="Rak 139">
                <a:extLst>
                  <a:ext uri="{FF2B5EF4-FFF2-40B4-BE49-F238E27FC236}">
                    <a16:creationId xmlns:a16="http://schemas.microsoft.com/office/drawing/2014/main" id="{260D1ED0-9AF8-B749-9D80-178ABD2FBBD2}"/>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Rak 140">
                <a:extLst>
                  <a:ext uri="{FF2B5EF4-FFF2-40B4-BE49-F238E27FC236}">
                    <a16:creationId xmlns:a16="http://schemas.microsoft.com/office/drawing/2014/main" id="{41CB90B3-CAB7-3941-8E19-7569C90D8943}"/>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Rak 141">
                <a:extLst>
                  <a:ext uri="{FF2B5EF4-FFF2-40B4-BE49-F238E27FC236}">
                    <a16:creationId xmlns:a16="http://schemas.microsoft.com/office/drawing/2014/main" id="{CC416E94-527B-CA45-86E0-0A1D2FE7685E}"/>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Rak 142">
                <a:extLst>
                  <a:ext uri="{FF2B5EF4-FFF2-40B4-BE49-F238E27FC236}">
                    <a16:creationId xmlns:a16="http://schemas.microsoft.com/office/drawing/2014/main" id="{1FB1F19D-8FD1-E94C-A604-102353D47BE0}"/>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Rak 143">
                <a:extLst>
                  <a:ext uri="{FF2B5EF4-FFF2-40B4-BE49-F238E27FC236}">
                    <a16:creationId xmlns:a16="http://schemas.microsoft.com/office/drawing/2014/main" id="{A5EC7C2B-82BB-8C4B-B8E2-90EEFACE842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5" name="Grupp 144">
              <a:extLst>
                <a:ext uri="{FF2B5EF4-FFF2-40B4-BE49-F238E27FC236}">
                  <a16:creationId xmlns:a16="http://schemas.microsoft.com/office/drawing/2014/main" id="{08B002F7-A57E-DC4E-80AB-9331AA041816}"/>
                </a:ext>
              </a:extLst>
            </p:cNvPr>
            <p:cNvGrpSpPr/>
            <p:nvPr/>
          </p:nvGrpSpPr>
          <p:grpSpPr>
            <a:xfrm>
              <a:off x="7484771" y="5114290"/>
              <a:ext cx="767710" cy="1772545"/>
              <a:chOff x="1559859" y="3506993"/>
              <a:chExt cx="731520" cy="2135952"/>
            </a:xfrm>
          </p:grpSpPr>
          <p:sp>
            <p:nvSpPr>
              <p:cNvPr id="146" name="Ellips 145">
                <a:extLst>
                  <a:ext uri="{FF2B5EF4-FFF2-40B4-BE49-F238E27FC236}">
                    <a16:creationId xmlns:a16="http://schemas.microsoft.com/office/drawing/2014/main" id="{5347F943-3160-DB41-9F7F-F21AC80EE6D1}"/>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47" name="Rak 146">
                <a:extLst>
                  <a:ext uri="{FF2B5EF4-FFF2-40B4-BE49-F238E27FC236}">
                    <a16:creationId xmlns:a16="http://schemas.microsoft.com/office/drawing/2014/main" id="{1C7F933C-3787-AC42-A9CE-AECCDDD24592}"/>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Rak 147">
                <a:extLst>
                  <a:ext uri="{FF2B5EF4-FFF2-40B4-BE49-F238E27FC236}">
                    <a16:creationId xmlns:a16="http://schemas.microsoft.com/office/drawing/2014/main" id="{4FD9E27D-4B78-904E-B84F-C055D775CFE8}"/>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Rak 148">
                <a:extLst>
                  <a:ext uri="{FF2B5EF4-FFF2-40B4-BE49-F238E27FC236}">
                    <a16:creationId xmlns:a16="http://schemas.microsoft.com/office/drawing/2014/main" id="{E66A08E7-7A55-494F-87BE-F96EB9F69CE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Rak 149">
                <a:extLst>
                  <a:ext uri="{FF2B5EF4-FFF2-40B4-BE49-F238E27FC236}">
                    <a16:creationId xmlns:a16="http://schemas.microsoft.com/office/drawing/2014/main" id="{1ACE89DC-E5C9-824E-AEB8-C9AFF526954D}"/>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Rak 150">
                <a:extLst>
                  <a:ext uri="{FF2B5EF4-FFF2-40B4-BE49-F238E27FC236}">
                    <a16:creationId xmlns:a16="http://schemas.microsoft.com/office/drawing/2014/main" id="{761FE995-ADCD-F441-9CBB-B417A4E33F6C}"/>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2" name="Grupp 151">
              <a:extLst>
                <a:ext uri="{FF2B5EF4-FFF2-40B4-BE49-F238E27FC236}">
                  <a16:creationId xmlns:a16="http://schemas.microsoft.com/office/drawing/2014/main" id="{1E49FE93-2DF9-B341-95BC-E08CC6047E55}"/>
                </a:ext>
              </a:extLst>
            </p:cNvPr>
            <p:cNvGrpSpPr/>
            <p:nvPr/>
          </p:nvGrpSpPr>
          <p:grpSpPr>
            <a:xfrm>
              <a:off x="8251754" y="4636233"/>
              <a:ext cx="767710" cy="1772545"/>
              <a:chOff x="1559859" y="3506993"/>
              <a:chExt cx="731520" cy="2135952"/>
            </a:xfrm>
          </p:grpSpPr>
          <p:sp>
            <p:nvSpPr>
              <p:cNvPr id="153" name="Ellips 152">
                <a:extLst>
                  <a:ext uri="{FF2B5EF4-FFF2-40B4-BE49-F238E27FC236}">
                    <a16:creationId xmlns:a16="http://schemas.microsoft.com/office/drawing/2014/main" id="{85570E3E-D8BC-AB4B-9358-71E308A4692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54" name="Rak 153">
                <a:extLst>
                  <a:ext uri="{FF2B5EF4-FFF2-40B4-BE49-F238E27FC236}">
                    <a16:creationId xmlns:a16="http://schemas.microsoft.com/office/drawing/2014/main" id="{635EFA73-A223-124C-8144-296E173C58FF}"/>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Rak 154">
                <a:extLst>
                  <a:ext uri="{FF2B5EF4-FFF2-40B4-BE49-F238E27FC236}">
                    <a16:creationId xmlns:a16="http://schemas.microsoft.com/office/drawing/2014/main" id="{C7684FFF-3357-9644-8862-9E652C983281}"/>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Rak 155">
                <a:extLst>
                  <a:ext uri="{FF2B5EF4-FFF2-40B4-BE49-F238E27FC236}">
                    <a16:creationId xmlns:a16="http://schemas.microsoft.com/office/drawing/2014/main" id="{A427E38E-44AC-384B-9594-922A8099B767}"/>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7" name="Rak 156">
                <a:extLst>
                  <a:ext uri="{FF2B5EF4-FFF2-40B4-BE49-F238E27FC236}">
                    <a16:creationId xmlns:a16="http://schemas.microsoft.com/office/drawing/2014/main" id="{932DB1D2-ADAF-CA40-BC5C-CE25924776AF}"/>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Rak 157">
                <a:extLst>
                  <a:ext uri="{FF2B5EF4-FFF2-40B4-BE49-F238E27FC236}">
                    <a16:creationId xmlns:a16="http://schemas.microsoft.com/office/drawing/2014/main" id="{65932350-90EA-C946-B2EA-FF890CA598B2}"/>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9" name="Grupp 158">
              <a:extLst>
                <a:ext uri="{FF2B5EF4-FFF2-40B4-BE49-F238E27FC236}">
                  <a16:creationId xmlns:a16="http://schemas.microsoft.com/office/drawing/2014/main" id="{4C4DD527-86EF-5448-8589-58578898ABED}"/>
                </a:ext>
              </a:extLst>
            </p:cNvPr>
            <p:cNvGrpSpPr/>
            <p:nvPr/>
          </p:nvGrpSpPr>
          <p:grpSpPr>
            <a:xfrm>
              <a:off x="1269405" y="4961743"/>
              <a:ext cx="767710" cy="1772545"/>
              <a:chOff x="1559859" y="3506993"/>
              <a:chExt cx="731520" cy="2135952"/>
            </a:xfrm>
          </p:grpSpPr>
          <p:sp>
            <p:nvSpPr>
              <p:cNvPr id="160" name="Ellips 159">
                <a:extLst>
                  <a:ext uri="{FF2B5EF4-FFF2-40B4-BE49-F238E27FC236}">
                    <a16:creationId xmlns:a16="http://schemas.microsoft.com/office/drawing/2014/main" id="{1A1658A9-9134-5D46-9C8B-201D7CC47F48}"/>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61" name="Rak 160">
                <a:extLst>
                  <a:ext uri="{FF2B5EF4-FFF2-40B4-BE49-F238E27FC236}">
                    <a16:creationId xmlns:a16="http://schemas.microsoft.com/office/drawing/2014/main" id="{794D6A57-02F8-564B-8714-CDF1763CCE24}"/>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2" name="Rak 161">
                <a:extLst>
                  <a:ext uri="{FF2B5EF4-FFF2-40B4-BE49-F238E27FC236}">
                    <a16:creationId xmlns:a16="http://schemas.microsoft.com/office/drawing/2014/main" id="{7AD268D5-E05B-254A-B6F1-71553E53BBB7}"/>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Rak 162">
                <a:extLst>
                  <a:ext uri="{FF2B5EF4-FFF2-40B4-BE49-F238E27FC236}">
                    <a16:creationId xmlns:a16="http://schemas.microsoft.com/office/drawing/2014/main" id="{73CD827D-31F4-A342-92EC-1DAF4B607AB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Rak 163">
                <a:extLst>
                  <a:ext uri="{FF2B5EF4-FFF2-40B4-BE49-F238E27FC236}">
                    <a16:creationId xmlns:a16="http://schemas.microsoft.com/office/drawing/2014/main" id="{5283C920-7797-4C48-BC40-C3BA2C22A818}"/>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5" name="Rak 164">
                <a:extLst>
                  <a:ext uri="{FF2B5EF4-FFF2-40B4-BE49-F238E27FC236}">
                    <a16:creationId xmlns:a16="http://schemas.microsoft.com/office/drawing/2014/main" id="{AABBF698-5F74-D446-8918-CFD0DA6393B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66" name="textruta 165">
            <a:extLst>
              <a:ext uri="{FF2B5EF4-FFF2-40B4-BE49-F238E27FC236}">
                <a16:creationId xmlns:a16="http://schemas.microsoft.com/office/drawing/2014/main" id="{60E1CA83-5478-A645-B0F3-12909F9A7737}"/>
              </a:ext>
            </a:extLst>
          </p:cNvPr>
          <p:cNvSpPr txBox="1"/>
          <p:nvPr/>
        </p:nvSpPr>
        <p:spPr>
          <a:xfrm>
            <a:off x="1682070" y="5098097"/>
            <a:ext cx="5801365" cy="157844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GB" sz="1662" dirty="0"/>
              <a:t>Genotypes: 				AA		AG		GG</a:t>
            </a:r>
          </a:p>
          <a:p>
            <a:pPr>
              <a:lnSpc>
                <a:spcPct val="150000"/>
              </a:lnSpc>
            </a:pPr>
            <a:r>
              <a:rPr lang="en-GB" sz="1662" dirty="0"/>
              <a:t>Genotype frequency:		5/10		3/10		2/10</a:t>
            </a:r>
          </a:p>
          <a:p>
            <a:pPr>
              <a:lnSpc>
                <a:spcPct val="150000"/>
              </a:lnSpc>
            </a:pPr>
            <a:r>
              <a:rPr lang="en-GB" sz="1662" dirty="0"/>
              <a:t>Frequency of allele A:		13/20 = 0.65</a:t>
            </a:r>
          </a:p>
          <a:p>
            <a:pPr>
              <a:lnSpc>
                <a:spcPct val="150000"/>
              </a:lnSpc>
            </a:pPr>
            <a:r>
              <a:rPr lang="en-GB" sz="1662" dirty="0"/>
              <a:t>Frequency of allele G:		 7/20 = 0.35</a:t>
            </a:r>
          </a:p>
        </p:txBody>
      </p:sp>
    </p:spTree>
    <p:extLst>
      <p:ext uri="{BB962C8B-B14F-4D97-AF65-F5344CB8AC3E}">
        <p14:creationId xmlns:p14="http://schemas.microsoft.com/office/powerpoint/2010/main" val="42381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The reference genome</a:t>
            </a:r>
          </a:p>
          <a:p>
            <a:pPr>
              <a:buFont typeface="Wingdings" charset="2"/>
              <a:buChar char="§"/>
            </a:pPr>
            <a:r>
              <a:rPr lang="en-US" dirty="0"/>
              <a:t>Genetic variation</a:t>
            </a:r>
          </a:p>
          <a:p>
            <a:pPr>
              <a:buFont typeface="Wingdings" charset="2"/>
              <a:buChar char="§"/>
            </a:pPr>
            <a:r>
              <a:rPr lang="en-US" dirty="0"/>
              <a:t>Workflows</a:t>
            </a:r>
          </a:p>
          <a:p>
            <a:pPr>
              <a:buFont typeface="Wingdings" charset="2"/>
              <a:buChar char="§"/>
            </a:pPr>
            <a:r>
              <a:rPr lang="en-US"/>
              <a:t>Basic </a:t>
            </a:r>
            <a:r>
              <a:rPr lang="en-US" dirty="0"/>
              <a:t>variant calling in one sample</a:t>
            </a:r>
          </a:p>
          <a:p>
            <a:pPr>
              <a:buFont typeface="Wingdings" charset="2"/>
              <a:buChar char="§"/>
            </a:pPr>
            <a:r>
              <a:rPr lang="en-US" dirty="0"/>
              <a:t>Basic variant calling in cohort</a:t>
            </a:r>
          </a:p>
          <a:p>
            <a:pPr>
              <a:buFont typeface="Wingdings" charset="2"/>
              <a:buChar char="§"/>
            </a:pPr>
            <a:r>
              <a:rPr lang="en-US" dirty="0"/>
              <a:t>GATK Best practices</a:t>
            </a:r>
          </a:p>
          <a:p>
            <a:pPr>
              <a:buFont typeface="Wingdings" charset="2"/>
              <a:buChar char="§"/>
            </a:pPr>
            <a:endParaRPr lang="en-US" dirty="0"/>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err="1"/>
              <a:t>Introduciton</a:t>
            </a:r>
            <a:r>
              <a:rPr lang="en-GB" dirty="0"/>
              <a:t> to workflows</a:t>
            </a:r>
          </a:p>
        </p:txBody>
      </p:sp>
    </p:spTree>
    <p:extLst>
      <p:ext uri="{BB962C8B-B14F-4D97-AF65-F5344CB8AC3E}">
        <p14:creationId xmlns:p14="http://schemas.microsoft.com/office/powerpoint/2010/main" val="4150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a:t>A </a:t>
            </a:r>
            <a:r>
              <a:rPr lang="sv-SE" sz="4000" dirty="0" err="1"/>
              <a:t>bioinformatics</a:t>
            </a:r>
            <a:r>
              <a:rPr lang="sv-SE" sz="4000" dirty="0"/>
              <a:t>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 best practices workflow for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499756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251999" y="284767"/>
            <a:ext cx="7355432" cy="745200"/>
          </a:xfrm>
        </p:spPr>
        <p:txBody>
          <a:bodyPr/>
          <a:lstStyle/>
          <a:p>
            <a:r>
              <a:rPr lang="en-US" sz="3600" dirty="0"/>
              <a:t>Workflow conventions</a:t>
            </a:r>
          </a:p>
        </p:txBody>
      </p:sp>
      <p:sp>
        <p:nvSpPr>
          <p:cNvPr id="10" name="Shape 571"/>
          <p:cNvSpPr txBox="1">
            <a:spLocks/>
          </p:cNvSpPr>
          <p:nvPr/>
        </p:nvSpPr>
        <p:spPr>
          <a:xfrm>
            <a:off x="634482" y="2200686"/>
            <a:ext cx="7893697"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create a new output file in each process</a:t>
            </a:r>
          </a:p>
          <a:p>
            <a:pPr>
              <a:defRPr sz="1800"/>
            </a:pPr>
            <a:endParaRPr lang="sv-SE" sz="2400" dirty="0"/>
          </a:p>
          <a:p>
            <a:pPr>
              <a:defRPr sz="1800"/>
            </a:pPr>
            <a:r>
              <a:rPr lang="sv-SE" sz="2400" dirty="0" err="1"/>
              <a:t>Use</a:t>
            </a:r>
            <a:r>
              <a:rPr lang="sv-SE" sz="2400" dirty="0"/>
              <a:t> informative </a:t>
            </a:r>
            <a:r>
              <a:rPr lang="sv-SE" sz="2400" dirty="0" err="1"/>
              <a:t>file</a:t>
            </a:r>
            <a:r>
              <a:rPr lang="sv-SE" sz="2400" dirty="0"/>
              <a:t> </a:t>
            </a:r>
            <a:r>
              <a:rPr lang="sv-SE" sz="2400" dirty="0" err="1"/>
              <a:t>names</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8091900" cy="745200"/>
          </a:xfrm>
        </p:spPr>
        <p:txBody>
          <a:bodyPr/>
          <a:lstStyle/>
          <a:p>
            <a:r>
              <a:rPr lang="en-GB" sz="2800" dirty="0"/>
              <a:t>Example: 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1">
            <a:extLst>
              <a:ext uri="{FF2B5EF4-FFF2-40B4-BE49-F238E27FC236}">
                <a16:creationId xmlns:a16="http://schemas.microsoft.com/office/drawing/2014/main" id="{D1DA30B9-3D97-4740-92F4-0BF227732986}"/>
              </a:ext>
            </a:extLst>
          </p:cNvPr>
          <p:cNvSpPr txBox="1"/>
          <p:nvPr/>
        </p:nvSpPr>
        <p:spPr>
          <a:xfrm>
            <a:off x="6389692" y="1996924"/>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731899"/>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89209"/>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317517"/>
            <a:ext cx="0" cy="1170100"/>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064369"/>
            <a:ext cx="0" cy="1141169"/>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385751"/>
            <a:ext cx="1114758" cy="369332"/>
          </a:xfrm>
          <a:prstGeom prst="rect">
            <a:avLst/>
          </a:prstGeom>
          <a:noFill/>
        </p:spPr>
        <p:txBody>
          <a:bodyPr wrap="none" rtlCol="0">
            <a:spAutoFit/>
          </a:bodyPr>
          <a:lstStyle/>
          <a:p>
            <a:r>
              <a:rPr lang="en-US" dirty="0"/>
              <a:t>VCF files</a:t>
            </a:r>
          </a:p>
        </p:txBody>
      </p:sp>
    </p:spTree>
    <p:extLst>
      <p:ext uri="{BB962C8B-B14F-4D97-AF65-F5344CB8AC3E}">
        <p14:creationId xmlns:p14="http://schemas.microsoft.com/office/powerpoint/2010/main" val="83485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Quality control</a:t>
            </a:r>
          </a:p>
        </p:txBody>
      </p:sp>
    </p:spTree>
    <p:extLst>
      <p:ext uri="{BB962C8B-B14F-4D97-AF65-F5344CB8AC3E}">
        <p14:creationId xmlns:p14="http://schemas.microsoft.com/office/powerpoint/2010/main" val="181434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179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a:p>
          <a:p>
            <a:pPr marL="0" indent="0">
              <a:buNone/>
            </a:pPr>
            <a:r>
              <a:rPr lang="en-US" dirty="0"/>
              <a:t>Bad qualities:					   	   Good qualities:</a:t>
            </a:r>
          </a:p>
        </p:txBody>
      </p:sp>
      <p:sp>
        <p:nvSpPr>
          <p:cNvPr id="3" name="Title 2"/>
          <p:cNvSpPr>
            <a:spLocks noGrp="1"/>
          </p:cNvSpPr>
          <p:nvPr>
            <p:ph type="title"/>
          </p:nvPr>
        </p:nvSpPr>
        <p:spPr/>
        <p:txBody>
          <a:bodyPr/>
          <a:lstStyle/>
          <a:p>
            <a:r>
              <a:rPr lang="en-US" dirty="0"/>
              <a:t>Quality control</a:t>
            </a:r>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787968" cy="1422095"/>
          </a:xfrm>
        </p:spPr>
        <p:txBody>
          <a:bodyPr/>
          <a:lstStyle/>
          <a:p>
            <a:pPr algn="l"/>
            <a:r>
              <a:rPr lang="en-GB" dirty="0"/>
              <a:t>Map to reference </a:t>
            </a:r>
            <a:br>
              <a:rPr lang="en-GB" dirty="0"/>
            </a:br>
            <a:r>
              <a:rPr lang="en-GB" dirty="0"/>
              <a:t>for variant calling</a:t>
            </a:r>
            <a:br>
              <a:rPr lang="en-GB" dirty="0"/>
            </a:br>
            <a:br>
              <a:rPr lang="en-GB" dirty="0"/>
            </a:br>
            <a:endParaRPr lang="en-GB" dirty="0"/>
          </a:p>
        </p:txBody>
      </p:sp>
    </p:spTree>
    <p:extLst>
      <p:ext uri="{BB962C8B-B14F-4D97-AF65-F5344CB8AC3E}">
        <p14:creationId xmlns:p14="http://schemas.microsoft.com/office/powerpoint/2010/main" val="951912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1024214424"/>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32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a:extLst>
              <a:ext uri="{FF2B5EF4-FFF2-40B4-BE49-F238E27FC236}">
                <a16:creationId xmlns:a16="http://schemas.microsoft.com/office/drawing/2014/main" id="{298ADAC6-ABE9-2D4F-AD9E-0187D532CF9C}"/>
              </a:ext>
            </a:extLst>
          </p:cNvPr>
          <p:cNvPicPr>
            <a:picLocks noGrp="1" noChangeAspect="1"/>
          </p:cNvPicPr>
          <p:nvPr>
            <p:ph idx="1"/>
          </p:nvPr>
        </p:nvPicPr>
        <p:blipFill>
          <a:blip r:embed="rId3"/>
          <a:stretch>
            <a:fillRect/>
          </a:stretch>
        </p:blipFill>
        <p:spPr>
          <a:xfrm>
            <a:off x="1586523" y="1511025"/>
            <a:ext cx="5509846" cy="4653191"/>
          </a:xfrm>
        </p:spPr>
      </p:pic>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p:txBody>
          <a:bodyPr/>
          <a:lstStyle/>
          <a:p>
            <a:r>
              <a:rPr lang="en-GB" dirty="0"/>
              <a:t>NGS overview</a:t>
            </a:r>
          </a:p>
        </p:txBody>
      </p:sp>
      <p:sp>
        <p:nvSpPr>
          <p:cNvPr id="4" name="Rektangel 3">
            <a:extLst>
              <a:ext uri="{FF2B5EF4-FFF2-40B4-BE49-F238E27FC236}">
                <a16:creationId xmlns:a16="http://schemas.microsoft.com/office/drawing/2014/main" id="{D3927D9F-38DF-3E49-BB8C-62F099ED10CC}"/>
              </a:ext>
            </a:extLst>
          </p:cNvPr>
          <p:cNvSpPr/>
          <p:nvPr/>
        </p:nvSpPr>
        <p:spPr>
          <a:xfrm>
            <a:off x="660399" y="6476832"/>
            <a:ext cx="8272585" cy="276999"/>
          </a:xfrm>
          <a:prstGeom prst="rect">
            <a:avLst/>
          </a:prstGeom>
        </p:spPr>
        <p:txBody>
          <a:bodyPr wrap="square">
            <a:spAutoFit/>
          </a:bodyPr>
          <a:lstStyle/>
          <a:p>
            <a:r>
              <a:rPr lang="sv-SE" sz="1200" dirty="0">
                <a:latin typeface="+mj-lt"/>
                <a:hlinkClick r:id="rId4">
                  <a:extLst>
                    <a:ext uri="{A12FA001-AC4F-418D-AE19-62706E023703}">
                      <ahyp:hlinkClr xmlns:ahyp="http://schemas.microsoft.com/office/drawing/2018/hyperlinkcolor" val="tx"/>
                    </a:ext>
                  </a:extLst>
                </a:hlinkClick>
              </a:rPr>
              <a:t>Library construction for next-generation sequencing: Overviews and challenges</a:t>
            </a:r>
            <a:r>
              <a:rPr lang="sv-SE" sz="1200" dirty="0">
                <a:latin typeface="+mj-lt"/>
              </a:rPr>
              <a:t>, Steven </a:t>
            </a:r>
            <a:r>
              <a:rPr lang="sv-SE" sz="1200" dirty="0" err="1">
                <a:latin typeface="+mj-lt"/>
              </a:rPr>
              <a:t>Head</a:t>
            </a:r>
            <a:r>
              <a:rPr lang="sv-SE" sz="1200" dirty="0">
                <a:latin typeface="+mj-lt"/>
              </a:rPr>
              <a:t> et al. </a:t>
            </a:r>
            <a:endParaRPr lang="en-GB" sz="1200" dirty="0">
              <a:latin typeface="+mj-lt"/>
            </a:endParaRPr>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4231588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3018002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3023189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37</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Different index for different file-types</a:t>
            </a:r>
          </a:p>
          <a:p>
            <a:endParaRPr lang="en-US" dirty="0"/>
          </a:p>
          <a:p>
            <a:r>
              <a:rPr lang="en-US" dirty="0" err="1"/>
              <a:t>Bwa</a:t>
            </a:r>
            <a:r>
              <a:rPr lang="en-US" dirty="0"/>
              <a:t> index creates one set of index for the reference that it needs for performing 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files needed by other programs</a:t>
            </a:r>
          </a:p>
        </p:txBody>
      </p:sp>
    </p:spTree>
    <p:extLst>
      <p:ext uri="{BB962C8B-B14F-4D97-AF65-F5344CB8AC3E}">
        <p14:creationId xmlns:p14="http://schemas.microsoft.com/office/powerpoint/2010/main" val="1708175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https://www.youtube.com/watch?v=fCd6B5HRaZ8</a:t>
            </a:r>
            <a:endParaRPr lang="en-US" dirty="0"/>
          </a:p>
          <a:p>
            <a:endParaRPr lang="en-US" dirty="0"/>
          </a:p>
        </p:txBody>
      </p:sp>
      <p:sp>
        <p:nvSpPr>
          <p:cNvPr id="3" name="Title 2"/>
          <p:cNvSpPr>
            <a:spLocks noGrp="1"/>
          </p:cNvSpPr>
          <p:nvPr>
            <p:ph type="title"/>
          </p:nvPr>
        </p:nvSpPr>
        <p:spPr/>
        <p:txBody>
          <a:bodyPr/>
          <a:lstStyle/>
          <a:p>
            <a:r>
              <a:rPr lang="en-US" dirty="0" err="1"/>
              <a:t>Illumina</a:t>
            </a:r>
            <a:r>
              <a:rPr lang="en-US" dirty="0"/>
              <a:t> sequencing</a:t>
            </a:r>
          </a:p>
        </p:txBody>
      </p:sp>
    </p:spTree>
    <p:extLst>
      <p:ext uri="{BB962C8B-B14F-4D97-AF65-F5344CB8AC3E}">
        <p14:creationId xmlns:p14="http://schemas.microsoft.com/office/powerpoint/2010/main" val="2868495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one sample</a:t>
            </a:r>
          </a:p>
        </p:txBody>
      </p:sp>
    </p:spTree>
    <p:extLst>
      <p:ext uri="{BB962C8B-B14F-4D97-AF65-F5344CB8AC3E}">
        <p14:creationId xmlns:p14="http://schemas.microsoft.com/office/powerpoint/2010/main" val="3157449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2594875357"/>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84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537" y="701871"/>
            <a:ext cx="6440114" cy="745200"/>
          </a:xfrm>
        </p:spPr>
        <p:txBody>
          <a:bodyPr/>
          <a:lstStyle/>
          <a:p>
            <a:r>
              <a:rPr lang="en-US" sz="3200" dirty="0"/>
              <a:t>Basic variant calling workflow </a:t>
            </a:r>
            <a:br>
              <a:rPr lang="en-US" sz="3200" dirty="0"/>
            </a:br>
            <a:endParaRPr lang="en-US" sz="3200"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56644" y="298433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184025"/>
            <a:ext cx="1672561"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extruta 1">
            <a:extLst>
              <a:ext uri="{FF2B5EF4-FFF2-40B4-BE49-F238E27FC236}">
                <a16:creationId xmlns:a16="http://schemas.microsoft.com/office/drawing/2014/main" id="{F195CA27-9741-884D-B572-639CC38004AF}"/>
              </a:ext>
            </a:extLst>
          </p:cNvPr>
          <p:cNvSpPr txBox="1"/>
          <p:nvPr/>
        </p:nvSpPr>
        <p:spPr>
          <a:xfrm>
            <a:off x="372235" y="1706236"/>
            <a:ext cx="852900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learning the concepts!</a:t>
            </a:r>
          </a:p>
          <a:p>
            <a:pPr marL="285750" indent="-285750">
              <a:buFont typeface="Arial" panose="020B0604020202020204" pitchFamily="34" charset="0"/>
              <a:buChar char="•"/>
            </a:pPr>
            <a:r>
              <a:rPr lang="en-US" sz="2000" dirty="0"/>
              <a:t>The minimum steps needed to go from </a:t>
            </a:r>
            <a:r>
              <a:rPr lang="en-US" sz="2000" dirty="0" err="1"/>
              <a:t>fastq</a:t>
            </a:r>
            <a:r>
              <a:rPr lang="en-US" sz="2000" dirty="0"/>
              <a:t> files to </a:t>
            </a:r>
            <a:r>
              <a:rPr lang="en-US" sz="2000" dirty="0" err="1"/>
              <a:t>vcf</a:t>
            </a:r>
            <a:r>
              <a:rPr lang="en-US" sz="2000" dirty="0"/>
              <a:t> file for one sample</a:t>
            </a:r>
          </a:p>
        </p:txBody>
      </p:sp>
      <p:sp>
        <p:nvSpPr>
          <p:cNvPr id="7" name="Rektangel med rundade hörn 6">
            <a:extLst>
              <a:ext uri="{FF2B5EF4-FFF2-40B4-BE49-F238E27FC236}">
                <a16:creationId xmlns:a16="http://schemas.microsoft.com/office/drawing/2014/main" id="{E85FB6A1-C26A-D745-B594-D1C603F16E48}"/>
              </a:ext>
            </a:extLst>
          </p:cNvPr>
          <p:cNvSpPr/>
          <p:nvPr/>
        </p:nvSpPr>
        <p:spPr>
          <a:xfrm>
            <a:off x="907449" y="3777773"/>
            <a:ext cx="1536346" cy="317267"/>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0D6571AD-1255-1240-B3B3-19D4A908D988}"/>
              </a:ext>
            </a:extLst>
          </p:cNvPr>
          <p:cNvSpPr/>
          <p:nvPr/>
        </p:nvSpPr>
        <p:spPr>
          <a:xfrm>
            <a:off x="844061" y="4259160"/>
            <a:ext cx="1672561" cy="46658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ktangel med rundade hörn 9">
            <a:extLst>
              <a:ext uri="{FF2B5EF4-FFF2-40B4-BE49-F238E27FC236}">
                <a16:creationId xmlns:a16="http://schemas.microsoft.com/office/drawing/2014/main" id="{0EBE50C3-ACA2-FB42-B9E5-6BC49562CDD1}"/>
              </a:ext>
            </a:extLst>
          </p:cNvPr>
          <p:cNvSpPr/>
          <p:nvPr/>
        </p:nvSpPr>
        <p:spPr>
          <a:xfrm>
            <a:off x="3762795" y="3764161"/>
            <a:ext cx="1925905" cy="2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Vinklad  10">
            <a:extLst>
              <a:ext uri="{FF2B5EF4-FFF2-40B4-BE49-F238E27FC236}">
                <a16:creationId xmlns:a16="http://schemas.microsoft.com/office/drawing/2014/main" id="{87DD5163-7690-F541-879D-BAE8C7FC8C40}"/>
              </a:ext>
            </a:extLst>
          </p:cNvPr>
          <p:cNvCxnSpPr/>
          <p:nvPr/>
        </p:nvCxnSpPr>
        <p:spPr>
          <a:xfrm flipV="1">
            <a:off x="2581359" y="3948913"/>
            <a:ext cx="1108609" cy="504890"/>
          </a:xfrm>
          <a:prstGeom prst="bentConnector3">
            <a:avLst/>
          </a:prstGeom>
          <a:ln w="63500">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2250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898703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52000" y="1777097"/>
                <a:ext cx="8640000" cy="4629229"/>
              </a:xfrm>
            </p:spPr>
            <p:txBody>
              <a:bodyPr>
                <a:normAutofit fontScale="92500" lnSpcReduction="20000"/>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14:m>
                  <m:oMathPara xmlns:m="http://schemas.openxmlformats.org/officeDocument/2006/math">
                    <m:oMathParaPr>
                      <m:jc m:val="centerGroup"/>
                    </m:oMathParaPr>
                    <m:oMath xmlns:m="http://schemas.openxmlformats.org/officeDocument/2006/math">
                      <m:r>
                        <a:rPr lang="sv-SE" i="1" dirty="0">
                          <a:latin typeface="Cambria Math" panose="02040503050406030204" pitchFamily="18" charset="0"/>
                        </a:rPr>
                        <m:t>𝐴𝑙𝑙𝑒𝑙𝑖𝑐</m:t>
                      </m:r>
                      <m:r>
                        <a:rPr lang="sv-SE" i="1" dirty="0">
                          <a:latin typeface="Cambria Math" panose="02040503050406030204" pitchFamily="18" charset="0"/>
                        </a:rPr>
                        <m:t> </m:t>
                      </m:r>
                      <m:r>
                        <a:rPr lang="sv-SE" i="1" dirty="0">
                          <a:latin typeface="Cambria Math" panose="02040503050406030204" pitchFamily="18" charset="0"/>
                        </a:rPr>
                        <m:t>𝑑𝑒𝑝𝑡h𝑠</m:t>
                      </m:r>
                      <m:r>
                        <a:rPr lang="sv-SE" i="1" dirty="0">
                          <a:latin typeface="Cambria Math" panose="02040503050406030204" pitchFamily="18" charset="0"/>
                        </a:rPr>
                        <m:t>:</m:t>
                      </m:r>
                    </m:oMath>
                  </m:oMathPara>
                </a14:m>
                <a:endParaRPr lang="sv-SE" i="1" dirty="0">
                  <a:latin typeface="Cambria Math" panose="02040503050406030204" pitchFamily="18" charset="0"/>
                </a:endParaRPr>
              </a:p>
              <a:p>
                <a:pPr marL="0" lvl="1" indent="0" algn="ctr">
                  <a:buNone/>
                </a:pPr>
                <a14:m>
                  <m:oMathPara xmlns:m="http://schemas.openxmlformats.org/officeDocument/2006/math">
                    <m:oMathParaPr>
                      <m:jc m:val="centerGroup"/>
                    </m:oMathParaPr>
                    <m:oMath xmlns:m="http://schemas.openxmlformats.org/officeDocument/2006/math">
                      <m:r>
                        <a:rPr lang="sv-SE" i="1" dirty="0">
                          <a:latin typeface="Cambria Math" panose="02040503050406030204" pitchFamily="18" charset="0"/>
                        </a:rPr>
                        <m:t>#</m:t>
                      </m:r>
                      <m:r>
                        <a:rPr lang="sv-SE" i="1" dirty="0">
                          <a:latin typeface="Cambria Math" panose="02040503050406030204" pitchFamily="18" charset="0"/>
                        </a:rPr>
                        <m:t>𝑟𝑒𝑓𝑒𝑟𝑒𝑐𝑒</m:t>
                      </m:r>
                      <m:r>
                        <a:rPr lang="sv-SE" i="1" dirty="0">
                          <a:latin typeface="Cambria Math" panose="02040503050406030204" pitchFamily="18" charset="0"/>
                        </a:rPr>
                        <m:t> </m:t>
                      </m:r>
                      <m:r>
                        <a:rPr lang="sv-SE" i="1" dirty="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a:rPr lang="sv-SE" i="1" dirty="0">
                          <a:latin typeface="Cambria Math" panose="02040503050406030204" pitchFamily="18" charset="0"/>
                        </a:rPr>
                        <m:t> </m:t>
                      </m:r>
                    </m:oMath>
                  </m:oMathPara>
                </a14:m>
                <a:endParaRPr lang="sv-SE" i="1" dirty="0">
                  <a:latin typeface="Cambria Math" panose="02040503050406030204" pitchFamily="18" charset="0"/>
                </a:endParaRPr>
              </a:p>
              <a:p>
                <a:pPr marL="0" lvl="1" indent="0" algn="ctr">
                  <a:buNone/>
                </a:pPr>
                <a14:m>
                  <m:oMathPara xmlns:m="http://schemas.openxmlformats.org/officeDocument/2006/math">
                    <m:oMathParaPr>
                      <m:jc m:val="centerGroup"/>
                    </m:oMathParaPr>
                    <m:oMath xmlns:m="http://schemas.openxmlformats.org/officeDocument/2006/math">
                      <m:r>
                        <a:rPr lang="en-US" i="1" dirty="0">
                          <a:latin typeface="Cambria Math" charset="0"/>
                        </a:rPr>
                        <m:t>#</m:t>
                      </m:r>
                      <m:r>
                        <a:rPr lang="sv-SE" i="1" dirty="0">
                          <a:latin typeface="Cambria Math" panose="02040503050406030204" pitchFamily="18" charset="0"/>
                        </a:rPr>
                        <m:t>𝑎𝑙𝑡𝑒𝑟𝑛𝑎𝑡𝑖𝑣𝑒</m:t>
                      </m:r>
                      <m:r>
                        <a:rPr lang="sv-SE" i="1" dirty="0">
                          <a:latin typeface="Cambria Math" panose="02040503050406030204" pitchFamily="18" charset="0"/>
                        </a:rPr>
                        <m:t> </m:t>
                      </m:r>
                      <m:r>
                        <a:rPr lang="sv-SE" i="1" dirty="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52000" y="1777097"/>
                <a:ext cx="8640000" cy="4629229"/>
              </a:xfrm>
              <a:blipFill>
                <a:blip r:embed="rId3"/>
                <a:stretch>
                  <a:fillRect t="-2740" b="-1370"/>
                </a:stretch>
              </a:blipFill>
            </p:spPr>
            <p:txBody>
              <a:bodyPr/>
              <a:lstStyle/>
              <a:p>
                <a:r>
                  <a:rPr lang="en-GB">
                    <a:noFill/>
                  </a:rPr>
                  <a:t> </a:t>
                </a:r>
              </a:p>
            </p:txBody>
          </p:sp>
        </mc:Fallback>
      </mc:AlternateContent>
      <p:sp>
        <p:nvSpPr>
          <p:cNvPr id="3" name="Title 2"/>
          <p:cNvSpPr>
            <a:spLocks noGrp="1"/>
          </p:cNvSpPr>
          <p:nvPr>
            <p:ph type="title"/>
          </p:nvPr>
        </p:nvSpPr>
        <p:spPr/>
        <p:txBody>
          <a:bodyPr/>
          <a:lstStyle/>
          <a:p>
            <a:r>
              <a:rPr lang="en-US" dirty="0"/>
              <a:t>Variant calling</a:t>
            </a:r>
          </a:p>
        </p:txBody>
      </p:sp>
    </p:spTree>
    <p:extLst>
      <p:ext uri="{BB962C8B-B14F-4D97-AF65-F5344CB8AC3E}">
        <p14:creationId xmlns:p14="http://schemas.microsoft.com/office/powerpoint/2010/main" val="2217043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836026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0"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Tree>
    <p:extLst>
      <p:ext uri="{BB962C8B-B14F-4D97-AF65-F5344CB8AC3E}">
        <p14:creationId xmlns:p14="http://schemas.microsoft.com/office/powerpoint/2010/main" val="511262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Joint genotyping of cohort</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10" name="Rektangel med rundade hörn 9">
            <a:extLst>
              <a:ext uri="{FF2B5EF4-FFF2-40B4-BE49-F238E27FC236}">
                <a16:creationId xmlns:a16="http://schemas.microsoft.com/office/drawing/2014/main" id="{8264E621-1D61-3C41-BDDC-4E969D668C8D}"/>
              </a:ext>
            </a:extLst>
          </p:cNvPr>
          <p:cNvSpPr/>
          <p:nvPr/>
        </p:nvSpPr>
        <p:spPr>
          <a:xfrm>
            <a:off x="3426106" y="1803895"/>
            <a:ext cx="2743199" cy="4006595"/>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994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The reference genome sequence</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gVCF</a:t>
            </a:r>
            <a:r>
              <a:rPr lang="en-US" dirty="0"/>
              <a:t> Files</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a:blip r:embed="rId3"/>
          <a:stretch>
            <a:fillRect/>
          </a:stretch>
        </p:blipFill>
        <p:spPr>
          <a:xfrm>
            <a:off x="986953" y="1704149"/>
            <a:ext cx="6536591" cy="5153851"/>
          </a:xfrm>
          <a:prstGeom prst="rect">
            <a:avLst/>
          </a:prstGeom>
        </p:spPr>
      </p:pic>
    </p:spTree>
    <p:extLst>
      <p:ext uri="{BB962C8B-B14F-4D97-AF65-F5344CB8AC3E}">
        <p14:creationId xmlns:p14="http://schemas.microsoft.com/office/powerpoint/2010/main" val="2240108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GATK’s best practices</a:t>
            </a:r>
          </a:p>
        </p:txBody>
      </p:sp>
    </p:spTree>
    <p:extLst>
      <p:ext uri="{BB962C8B-B14F-4D97-AF65-F5344CB8AC3E}">
        <p14:creationId xmlns:p14="http://schemas.microsoft.com/office/powerpoint/2010/main" val="3791948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6" name="Rektangel med rundade hörn 5">
            <a:extLst>
              <a:ext uri="{FF2B5EF4-FFF2-40B4-BE49-F238E27FC236}">
                <a16:creationId xmlns:a16="http://schemas.microsoft.com/office/drawing/2014/main" id="{3828C0ED-408A-904E-ACD4-FBBDA511DFF5}"/>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ktangel med rundade hörn 6">
            <a:extLst>
              <a:ext uri="{FF2B5EF4-FFF2-40B4-BE49-F238E27FC236}">
                <a16:creationId xmlns:a16="http://schemas.microsoft.com/office/drawing/2014/main" id="{E08FDEAF-E13D-D847-A0C5-E5E5B6276B9C}"/>
              </a:ext>
            </a:extLst>
          </p:cNvPr>
          <p:cNvSpPr/>
          <p:nvPr/>
        </p:nvSpPr>
        <p:spPr>
          <a:xfrm>
            <a:off x="844062" y="4149393"/>
            <a:ext cx="1547446" cy="47871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6FA7C039-8225-274C-B2CD-9040E0FBDFBC}"/>
              </a:ext>
            </a:extLst>
          </p:cNvPr>
          <p:cNvSpPr/>
          <p:nvPr/>
        </p:nvSpPr>
        <p:spPr>
          <a:xfrm>
            <a:off x="6668056" y="2522934"/>
            <a:ext cx="1989807" cy="1259711"/>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90441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5ACDAF03-4044-B24D-8107-E66D0E82003D}"/>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Module load Picard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java -Xmx7g -</a:t>
            </a:r>
            <a:r>
              <a:rPr lang="sv-SE" dirty="0" err="1">
                <a:latin typeface="Courier New" panose="02070309020205020404" pitchFamily="49" charset="0"/>
                <a:cs typeface="Courier New" panose="02070309020205020404" pitchFamily="49" charset="0"/>
              </a:rPr>
              <a:t>jar</a:t>
            </a:r>
            <a:r>
              <a:rPr lang="sv-SE" dirty="0">
                <a:latin typeface="Courier New" panose="02070309020205020404" pitchFamily="49" charset="0"/>
                <a:cs typeface="Courier New" panose="02070309020205020404" pitchFamily="49" charset="0"/>
              </a:rPr>
              <a:t> $PICARD_HOME/</a:t>
            </a:r>
            <a:r>
              <a:rPr lang="sv-SE" dirty="0" err="1">
                <a:latin typeface="Courier New" panose="02070309020205020404" pitchFamily="49" charset="0"/>
                <a:cs typeface="Courier New" panose="02070309020205020404" pitchFamily="49" charset="0"/>
              </a:rPr>
              <a:t>picard.jar</a:t>
            </a:r>
            <a:r>
              <a:rPr lang="sv-SE" dirty="0">
                <a:latin typeface="Courier New" panose="02070309020205020404" pitchFamily="49" charset="0"/>
                <a:cs typeface="Courier New" panose="02070309020205020404" pitchFamily="49" charset="0"/>
              </a:rPr>
              <a:t> </a:t>
            </a:r>
            <a:r>
              <a:rPr lang="sv-SE" dirty="0" err="1">
                <a:latin typeface="Courier New" panose="02070309020205020404" pitchFamily="49" charset="0"/>
                <a:cs typeface="Courier New" panose="02070309020205020404" pitchFamily="49" charset="0"/>
              </a:rPr>
              <a:t>MarkDuplicates</a:t>
            </a:r>
            <a:r>
              <a:rPr lang="sv-SE" dirty="0">
                <a:latin typeface="Courier New" panose="02070309020205020404" pitchFamily="49" charset="0"/>
                <a:cs typeface="Courier New" panose="02070309020205020404" pitchFamily="49" charset="0"/>
              </a:rPr>
              <a:t>  </a:t>
            </a:r>
          </a:p>
          <a:p>
            <a:pPr marL="0" indent="0">
              <a:buNone/>
            </a:pPr>
            <a:r>
              <a:rPr lang="sv-SE" dirty="0">
                <a:latin typeface="Courier New" panose="02070309020205020404" pitchFamily="49" charset="0"/>
                <a:cs typeface="Courier New" panose="02070309020205020404" pitchFamily="49" charset="0"/>
              </a:rPr>
              <a:t>INPUT=</a:t>
            </a:r>
            <a:r>
              <a:rPr lang="sv-SE" dirty="0" err="1">
                <a:latin typeface="Courier New" panose="02070309020205020404" pitchFamily="49" charset="0"/>
                <a:cs typeface="Courier New" panose="02070309020205020404" pitchFamily="49" charset="0"/>
              </a:rPr>
              <a:t>sample.bam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OUTPUT=</a:t>
            </a:r>
            <a:r>
              <a:rPr lang="sv-SE" dirty="0" err="1">
                <a:latin typeface="Courier New" panose="02070309020205020404" pitchFamily="49" charset="0"/>
                <a:cs typeface="Courier New" panose="02070309020205020404" pitchFamily="49" charset="0"/>
              </a:rPr>
              <a:t>sample.md.bam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METRICS_FILE=</a:t>
            </a:r>
            <a:r>
              <a:rPr lang="sv-SE" dirty="0" err="1">
                <a:latin typeface="Courier New" panose="02070309020205020404" pitchFamily="49" charset="0"/>
                <a:cs typeface="Courier New" panose="02070309020205020404" pitchFamily="49" charset="0"/>
              </a:rPr>
              <a:t>sample.md.metrix.txt</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READ_NAME_REGEX=</a:t>
            </a:r>
            <a:r>
              <a:rPr lang="sv-SE" dirty="0" err="1">
                <a:latin typeface="Courier New" panose="02070309020205020404" pitchFamily="49" charset="0"/>
                <a:cs typeface="Courier New" panose="02070309020205020404" pitchFamily="49" charset="0"/>
              </a:rPr>
              <a:t>null</a:t>
            </a:r>
            <a:endParaRPr lang="en-GB" dirty="0">
              <a:latin typeface="Courier New" panose="02070309020205020404" pitchFamily="49" charset="0"/>
              <a:cs typeface="Courier New" panose="02070309020205020404" pitchFamily="49" charset="0"/>
            </a:endParaRPr>
          </a:p>
        </p:txBody>
      </p:sp>
      <p:sp>
        <p:nvSpPr>
          <p:cNvPr id="3" name="Rubrik 2">
            <a:extLst>
              <a:ext uri="{FF2B5EF4-FFF2-40B4-BE49-F238E27FC236}">
                <a16:creationId xmlns:a16="http://schemas.microsoft.com/office/drawing/2014/main" id="{3ABA59C7-61E1-5A41-B03E-E005AD3D5F7C}"/>
              </a:ext>
            </a:extLst>
          </p:cNvPr>
          <p:cNvSpPr>
            <a:spLocks noGrp="1"/>
          </p:cNvSpPr>
          <p:nvPr>
            <p:ph type="title"/>
          </p:nvPr>
        </p:nvSpPr>
        <p:spPr/>
        <p:txBody>
          <a:bodyPr/>
          <a:lstStyle/>
          <a:p>
            <a:r>
              <a:rPr lang="en-GB" sz="3600" dirty="0"/>
              <a:t>Picard </a:t>
            </a:r>
            <a:r>
              <a:rPr lang="en-GB" sz="3600" dirty="0" err="1"/>
              <a:t>MarkDuplicates</a:t>
            </a:r>
            <a:endParaRPr lang="en-GB" sz="3600" dirty="0"/>
          </a:p>
        </p:txBody>
      </p:sp>
    </p:spTree>
    <p:extLst>
      <p:ext uri="{BB962C8B-B14F-4D97-AF65-F5344CB8AC3E}">
        <p14:creationId xmlns:p14="http://schemas.microsoft.com/office/powerpoint/2010/main" val="2647198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F96DD9A2-A395-3B47-9817-20E1F466579E}"/>
              </a:ext>
            </a:extLst>
          </p:cNvPr>
          <p:cNvSpPr>
            <a:spLocks noGrp="1"/>
          </p:cNvSpPr>
          <p:nvPr>
            <p:ph idx="1"/>
          </p:nvPr>
        </p:nvSpPr>
        <p:spPr>
          <a:xfrm>
            <a:off x="504000" y="1837177"/>
            <a:ext cx="8640000" cy="4629229"/>
          </a:xfrm>
        </p:spPr>
        <p:txBody>
          <a:bodyPr>
            <a:normAutofit fontScale="92500" lnSpcReduction="20000"/>
          </a:bodyPr>
          <a:lstStyle/>
          <a:p>
            <a:pPr marL="0" indent="0">
              <a:buNone/>
            </a:pPr>
            <a:r>
              <a:rPr lang="en-GB" dirty="0"/>
              <a:t>Module load GATK</a:t>
            </a:r>
          </a:p>
          <a:p>
            <a:pPr marL="0" indent="0">
              <a:buNone/>
            </a:pPr>
            <a:endParaRPr lang="en-GB"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BaseRecalibrator</a:t>
            </a:r>
            <a:r>
              <a:rPr lang="sv-SE" dirty="0"/>
              <a:t> </a:t>
            </a:r>
          </a:p>
          <a:p>
            <a:pPr marL="0" indent="0">
              <a:buNone/>
            </a:pPr>
            <a:r>
              <a:rPr lang="sv-SE" dirty="0"/>
              <a:t>-R </a:t>
            </a:r>
            <a:r>
              <a:rPr lang="sv-SE" dirty="0" err="1"/>
              <a:t>Human_genome.fasta</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sample_calibrationtable.txt</a:t>
            </a:r>
            <a:endParaRPr lang="sv-SE" dirty="0"/>
          </a:p>
          <a:p>
            <a:pPr marL="0" indent="0">
              <a:buNone/>
            </a:pPr>
            <a:r>
              <a:rPr lang="sv-SE" dirty="0"/>
              <a:t>-</a:t>
            </a:r>
            <a:r>
              <a:rPr lang="sv-SE" dirty="0" err="1"/>
              <a:t>knownSites</a:t>
            </a:r>
            <a:r>
              <a:rPr lang="sv-SE" dirty="0"/>
              <a:t> </a:t>
            </a:r>
            <a:r>
              <a:rPr lang="sv-SE" dirty="0" err="1"/>
              <a:t>high_confidence_SNPs.vcf</a:t>
            </a:r>
            <a:endParaRPr lang="sv-SE" dirty="0"/>
          </a:p>
          <a:p>
            <a:pPr marL="0" indent="0">
              <a:buNone/>
            </a:pPr>
            <a:endParaRPr lang="sv-SE" dirty="0"/>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PrintReads</a:t>
            </a:r>
            <a:r>
              <a:rPr lang="sv-SE" dirty="0"/>
              <a:t> </a:t>
            </a:r>
          </a:p>
          <a:p>
            <a:pPr marL="0" indent="0">
              <a:buNone/>
            </a:pPr>
            <a:r>
              <a:rPr lang="sv-SE" dirty="0"/>
              <a:t>-R </a:t>
            </a:r>
            <a:r>
              <a:rPr lang="sv-SE" dirty="0" err="1"/>
              <a:t>Human_genome.fasta</a:t>
            </a:r>
            <a:r>
              <a:rPr lang="sv-SE" dirty="0"/>
              <a:t> </a:t>
            </a:r>
          </a:p>
          <a:p>
            <a:pPr marL="0" indent="0">
              <a:buNone/>
            </a:pPr>
            <a:r>
              <a:rPr lang="sv-SE" dirty="0"/>
              <a:t>-BQSR </a:t>
            </a:r>
            <a:r>
              <a:rPr lang="sv-SE" dirty="0" err="1"/>
              <a:t>sample_calibrationtable.txt</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sample.bsqr.bam</a:t>
            </a:r>
            <a:endParaRPr lang="en-GB" dirty="0"/>
          </a:p>
        </p:txBody>
      </p:sp>
      <p:sp>
        <p:nvSpPr>
          <p:cNvPr id="3" name="Rubrik 2">
            <a:extLst>
              <a:ext uri="{FF2B5EF4-FFF2-40B4-BE49-F238E27FC236}">
                <a16:creationId xmlns:a16="http://schemas.microsoft.com/office/drawing/2014/main" id="{0FA9FE53-FA92-8946-A372-F3E32FDB4F81}"/>
              </a:ext>
            </a:extLst>
          </p:cNvPr>
          <p:cNvSpPr>
            <a:spLocks noGrp="1"/>
          </p:cNvSpPr>
          <p:nvPr>
            <p:ph type="title"/>
          </p:nvPr>
        </p:nvSpPr>
        <p:spPr>
          <a:xfrm>
            <a:off x="189477" y="903538"/>
            <a:ext cx="6242400" cy="745200"/>
          </a:xfrm>
        </p:spPr>
        <p:txBody>
          <a:bodyPr/>
          <a:lstStyle/>
          <a:p>
            <a:r>
              <a:rPr lang="en-US" sz="2400" dirty="0"/>
              <a:t>Base Quality Score Recalibration (BQSR)</a:t>
            </a:r>
            <a:endParaRPr lang="en-GB" sz="2400" dirty="0"/>
          </a:p>
        </p:txBody>
      </p:sp>
      <p:sp>
        <p:nvSpPr>
          <p:cNvPr id="4" name="Höger klammerparentes 3">
            <a:extLst>
              <a:ext uri="{FF2B5EF4-FFF2-40B4-BE49-F238E27FC236}">
                <a16:creationId xmlns:a16="http://schemas.microsoft.com/office/drawing/2014/main" id="{E30DCAC3-FA0E-D24A-A204-61EF0F56A593}"/>
              </a:ext>
            </a:extLst>
          </p:cNvPr>
          <p:cNvSpPr/>
          <p:nvPr/>
        </p:nvSpPr>
        <p:spPr>
          <a:xfrm>
            <a:off x="6749722" y="2189747"/>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 name="textruta 4">
            <a:extLst>
              <a:ext uri="{FF2B5EF4-FFF2-40B4-BE49-F238E27FC236}">
                <a16:creationId xmlns:a16="http://schemas.microsoft.com/office/drawing/2014/main" id="{FB7587B1-EE7B-C84D-A4F5-F02F347FA673}"/>
              </a:ext>
            </a:extLst>
          </p:cNvPr>
          <p:cNvSpPr txBox="1"/>
          <p:nvPr/>
        </p:nvSpPr>
        <p:spPr>
          <a:xfrm>
            <a:off x="7123026" y="2576308"/>
            <a:ext cx="1684090" cy="923330"/>
          </a:xfrm>
          <a:prstGeom prst="rect">
            <a:avLst/>
          </a:prstGeom>
          <a:noFill/>
        </p:spPr>
        <p:txBody>
          <a:bodyPr wrap="square" rtlCol="0">
            <a:spAutoFit/>
          </a:bodyPr>
          <a:lstStyle/>
          <a:p>
            <a:r>
              <a:rPr lang="en-GB" dirty="0"/>
              <a:t>Generates a recalibration table</a:t>
            </a:r>
          </a:p>
        </p:txBody>
      </p:sp>
      <p:sp>
        <p:nvSpPr>
          <p:cNvPr id="7" name="Höger klammerparentes 6">
            <a:extLst>
              <a:ext uri="{FF2B5EF4-FFF2-40B4-BE49-F238E27FC236}">
                <a16:creationId xmlns:a16="http://schemas.microsoft.com/office/drawing/2014/main" id="{EFA9F34F-A49C-E84B-85D7-9429A5C1C682}"/>
              </a:ext>
            </a:extLst>
          </p:cNvPr>
          <p:cNvSpPr/>
          <p:nvPr/>
        </p:nvSpPr>
        <p:spPr>
          <a:xfrm>
            <a:off x="6749722" y="4400874"/>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 name="textruta 7">
            <a:extLst>
              <a:ext uri="{FF2B5EF4-FFF2-40B4-BE49-F238E27FC236}">
                <a16:creationId xmlns:a16="http://schemas.microsoft.com/office/drawing/2014/main" id="{0F4C8BBC-3AAF-D742-AEF0-01822244AA1D}"/>
              </a:ext>
            </a:extLst>
          </p:cNvPr>
          <p:cNvSpPr txBox="1"/>
          <p:nvPr/>
        </p:nvSpPr>
        <p:spPr>
          <a:xfrm>
            <a:off x="7123026" y="4205797"/>
            <a:ext cx="1684090" cy="2308324"/>
          </a:xfrm>
          <a:prstGeom prst="rect">
            <a:avLst/>
          </a:prstGeom>
          <a:noFill/>
        </p:spPr>
        <p:txBody>
          <a:bodyPr wrap="square" rtlCol="0">
            <a:spAutoFit/>
          </a:bodyPr>
          <a:lstStyle/>
          <a:p>
            <a:r>
              <a:rPr lang="en-GB" dirty="0"/>
              <a:t>Applies the recalibration table on the bam file. </a:t>
            </a:r>
          </a:p>
          <a:p>
            <a:r>
              <a:rPr lang="en-GB" dirty="0"/>
              <a:t>Generates new recalibrated bam. </a:t>
            </a:r>
          </a:p>
        </p:txBody>
      </p:sp>
    </p:spTree>
    <p:extLst>
      <p:ext uri="{BB962C8B-B14F-4D97-AF65-F5344CB8AC3E}">
        <p14:creationId xmlns:p14="http://schemas.microsoft.com/office/powerpoint/2010/main" val="2404780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Each chromosome</a:t>
            </a:r>
            <a:r>
              <a:rPr lang="mr-IN" dirty="0"/>
              <a:t>…</a:t>
            </a:r>
            <a:endParaRPr lang="en-US" dirty="0"/>
          </a:p>
        </p:txBody>
      </p:sp>
      <p:pic>
        <p:nvPicPr>
          <p:cNvPr id="7" name="Picture 6" descr="Kary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3" y="1821403"/>
            <a:ext cx="4337751" cy="4309390"/>
          </a:xfrm>
          <a:prstGeom prst="rect">
            <a:avLst/>
          </a:prstGeom>
        </p:spPr>
      </p:pic>
    </p:spTree>
    <p:extLst>
      <p:ext uri="{BB962C8B-B14F-4D97-AF65-F5344CB8AC3E}">
        <p14:creationId xmlns:p14="http://schemas.microsoft.com/office/powerpoint/2010/main" val="3718947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SNPs</a:t>
            </a:r>
          </a:p>
        </p:txBody>
      </p:sp>
      <p:sp>
        <p:nvSpPr>
          <p:cNvPr id="6" name="Content Placeholder 1"/>
          <p:cNvSpPr>
            <a:spLocks noGrp="1"/>
          </p:cNvSpPr>
          <p:nvPr>
            <p:ph idx="1"/>
          </p:nvPr>
        </p:nvSpPr>
        <p:spPr>
          <a:xfrm>
            <a:off x="252000" y="1576800"/>
            <a:ext cx="8695230" cy="5032344"/>
          </a:xfrm>
        </p:spPr>
        <p:txBody>
          <a:bodyPr>
            <a:normAutofit fontScale="775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SNP </a:t>
            </a:r>
          </a:p>
          <a:p>
            <a:pPr marL="0" indent="0">
              <a:buNone/>
            </a:pPr>
            <a:r>
              <a:rPr lang="sv-SE" dirty="0"/>
              <a:t>-o </a:t>
            </a:r>
            <a:r>
              <a:rPr lang="sv-SE" dirty="0" err="1"/>
              <a:t>snps.vcf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snps.vcf</a:t>
            </a:r>
            <a:r>
              <a:rPr lang="sv-SE" dirty="0"/>
              <a:t> </a:t>
            </a:r>
          </a:p>
          <a:p>
            <a:pPr marL="0" indent="0">
              <a:buNone/>
            </a:pPr>
            <a:r>
              <a:rPr lang="sv-SE" dirty="0"/>
              <a:t>-o </a:t>
            </a:r>
            <a:r>
              <a:rPr lang="sv-SE" dirty="0" err="1"/>
              <a:t>snps.filtered.vcf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"MQ &lt; 40.0" </a:t>
            </a:r>
          </a:p>
          <a:p>
            <a:pPr marL="0" indent="0">
              <a:buNone/>
            </a:pPr>
            <a:r>
              <a:rPr lang="sv-SE" dirty="0"/>
              <a:t>--</a:t>
            </a:r>
            <a:r>
              <a:rPr lang="sv-SE" dirty="0" err="1"/>
              <a:t>filterName</a:t>
            </a:r>
            <a:r>
              <a:rPr lang="sv-SE" dirty="0"/>
              <a:t> </a:t>
            </a:r>
            <a:r>
              <a:rPr lang="sv-SE" dirty="0" err="1"/>
              <a:t>MQfilter</a:t>
            </a:r>
            <a:r>
              <a:rPr lang="sv-SE" dirty="0"/>
              <a:t> </a:t>
            </a:r>
          </a:p>
          <a:p>
            <a:pPr marL="0" indent="0">
              <a:buNone/>
            </a:pPr>
            <a:r>
              <a:rPr lang="sv-SE" dirty="0"/>
              <a:t>--</a:t>
            </a:r>
            <a:r>
              <a:rPr lang="sv-SE" dirty="0" err="1"/>
              <a:t>filterExpression</a:t>
            </a:r>
            <a:r>
              <a:rPr lang="sv-SE" dirty="0"/>
              <a:t> "FS &gt; 60.0"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316008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INDELs</a:t>
            </a:r>
          </a:p>
        </p:txBody>
      </p:sp>
      <p:sp>
        <p:nvSpPr>
          <p:cNvPr id="6" name="Content Placeholder 1"/>
          <p:cNvSpPr>
            <a:spLocks noGrp="1"/>
          </p:cNvSpPr>
          <p:nvPr>
            <p:ph idx="1"/>
          </p:nvPr>
        </p:nvSpPr>
        <p:spPr>
          <a:xfrm>
            <a:off x="252000" y="1576800"/>
            <a:ext cx="8695230" cy="5032344"/>
          </a:xfrm>
        </p:spPr>
        <p:txBody>
          <a:bodyPr>
            <a:normAutofit fontScale="850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INDEL </a:t>
            </a:r>
          </a:p>
          <a:p>
            <a:pPr marL="0" indent="0">
              <a:buNone/>
            </a:pPr>
            <a:r>
              <a:rPr lang="sv-SE" dirty="0"/>
              <a:t>-o </a:t>
            </a:r>
            <a:r>
              <a:rPr lang="sv-SE" dirty="0" err="1"/>
              <a:t>indels.vcf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indels.vcf</a:t>
            </a:r>
            <a:r>
              <a:rPr lang="sv-SE" dirty="0"/>
              <a:t> </a:t>
            </a:r>
          </a:p>
          <a:p>
            <a:pPr marL="0" indent="0">
              <a:buNone/>
            </a:pPr>
            <a:r>
              <a:rPr lang="sv-SE" dirty="0"/>
              <a:t>-o </a:t>
            </a:r>
            <a:r>
              <a:rPr lang="sv-SE" dirty="0" err="1"/>
              <a:t>indels.filtered.vcf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"FS &gt; 200.0"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1189355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2F9B8964-B1E5-6044-A602-CC2499155826}"/>
              </a:ext>
            </a:extLst>
          </p:cNvPr>
          <p:cNvSpPr>
            <a:spLocks noGrp="1"/>
          </p:cNvSpPr>
          <p:nvPr>
            <p:ph idx="1"/>
          </p:nvPr>
        </p:nvSpPr>
        <p:spPr/>
        <p:txBody>
          <a:bodyPr/>
          <a:lstStyle/>
          <a:p>
            <a:r>
              <a:rPr lang="sv-SE" dirty="0" err="1"/>
              <a:t>Module</a:t>
            </a:r>
            <a:r>
              <a:rPr lang="sv-SE" dirty="0"/>
              <a:t> </a:t>
            </a:r>
            <a:r>
              <a:rPr lang="sv-SE" dirty="0" err="1"/>
              <a:t>load</a:t>
            </a:r>
            <a:r>
              <a:rPr lang="sv-SE" dirty="0"/>
              <a:t> GATK</a:t>
            </a:r>
          </a:p>
          <a:p>
            <a:endParaRPr lang="sv-SE" dirty="0"/>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CombineVariants</a:t>
            </a:r>
            <a:r>
              <a:rPr lang="sv-SE" dirty="0"/>
              <a:t> </a:t>
            </a:r>
          </a:p>
          <a:p>
            <a:r>
              <a:rPr lang="sv-SE" dirty="0"/>
              <a:t>-R </a:t>
            </a:r>
            <a:r>
              <a:rPr lang="sv-SE" dirty="0" err="1"/>
              <a:t>Human_genome.fasta</a:t>
            </a:r>
            <a:r>
              <a:rPr lang="sv-SE" dirty="0"/>
              <a:t> </a:t>
            </a:r>
          </a:p>
          <a:p>
            <a:r>
              <a:rPr lang="sv-SE" dirty="0"/>
              <a:t>--</a:t>
            </a:r>
            <a:r>
              <a:rPr lang="sv-SE" dirty="0" err="1"/>
              <a:t>variant:snp</a:t>
            </a:r>
            <a:r>
              <a:rPr lang="sv-SE" dirty="0"/>
              <a:t> </a:t>
            </a:r>
            <a:r>
              <a:rPr lang="sv-SE" dirty="0" err="1"/>
              <a:t>snps.filtered.vcf</a:t>
            </a:r>
            <a:r>
              <a:rPr lang="sv-SE" dirty="0"/>
              <a:t> </a:t>
            </a:r>
          </a:p>
          <a:p>
            <a:r>
              <a:rPr lang="sv-SE" dirty="0"/>
              <a:t>--</a:t>
            </a:r>
            <a:r>
              <a:rPr lang="sv-SE" dirty="0" err="1"/>
              <a:t>variant:indel</a:t>
            </a:r>
            <a:r>
              <a:rPr lang="sv-SE" dirty="0"/>
              <a:t> </a:t>
            </a:r>
            <a:r>
              <a:rPr lang="sv-SE" dirty="0" err="1"/>
              <a:t>indels.filtered.vcf</a:t>
            </a:r>
            <a:r>
              <a:rPr lang="sv-SE" dirty="0"/>
              <a:t> </a:t>
            </a:r>
          </a:p>
          <a:p>
            <a:r>
              <a:rPr lang="sv-SE" dirty="0"/>
              <a:t>-o </a:t>
            </a:r>
            <a:r>
              <a:rPr lang="sv-SE" dirty="0" err="1"/>
              <a:t>snps.indels.filtered.vcf</a:t>
            </a:r>
            <a:r>
              <a:rPr lang="sv-SE" dirty="0"/>
              <a:t> </a:t>
            </a:r>
          </a:p>
          <a:p>
            <a:r>
              <a:rPr lang="sv-SE" dirty="0"/>
              <a:t>-</a:t>
            </a:r>
            <a:r>
              <a:rPr lang="sv-SE" dirty="0" err="1"/>
              <a:t>genotypeMergeOptions</a:t>
            </a:r>
            <a:r>
              <a:rPr lang="sv-SE" dirty="0"/>
              <a:t> PRIORITIZE </a:t>
            </a:r>
          </a:p>
          <a:p>
            <a:r>
              <a:rPr lang="sv-SE" dirty="0"/>
              <a:t>-</a:t>
            </a:r>
            <a:r>
              <a:rPr lang="sv-SE" dirty="0" err="1"/>
              <a:t>priority</a:t>
            </a:r>
            <a:r>
              <a:rPr lang="sv-SE" dirty="0"/>
              <a:t> </a:t>
            </a:r>
            <a:r>
              <a:rPr lang="sv-SE" dirty="0" err="1"/>
              <a:t>snp,indel</a:t>
            </a:r>
            <a:endParaRPr lang="en-GB" dirty="0"/>
          </a:p>
        </p:txBody>
      </p:sp>
      <p:sp>
        <p:nvSpPr>
          <p:cNvPr id="3" name="Rubrik 2">
            <a:extLst>
              <a:ext uri="{FF2B5EF4-FFF2-40B4-BE49-F238E27FC236}">
                <a16:creationId xmlns:a16="http://schemas.microsoft.com/office/drawing/2014/main" id="{E19A27A4-E98F-C142-AE7E-A5B6AC98B0E5}"/>
              </a:ext>
            </a:extLst>
          </p:cNvPr>
          <p:cNvSpPr>
            <a:spLocks noGrp="1"/>
          </p:cNvSpPr>
          <p:nvPr>
            <p:ph type="title"/>
          </p:nvPr>
        </p:nvSpPr>
        <p:spPr>
          <a:xfrm>
            <a:off x="252000" y="831600"/>
            <a:ext cx="6242400" cy="745200"/>
          </a:xfrm>
        </p:spPr>
        <p:txBody>
          <a:bodyPr/>
          <a:lstStyle/>
          <a:p>
            <a:r>
              <a:rPr lang="en-GB" sz="3200" dirty="0"/>
              <a:t>Merge filtered SNPs and INDELs</a:t>
            </a:r>
          </a:p>
        </p:txBody>
      </p:sp>
    </p:spTree>
    <p:extLst>
      <p:ext uri="{BB962C8B-B14F-4D97-AF65-F5344CB8AC3E}">
        <p14:creationId xmlns:p14="http://schemas.microsoft.com/office/powerpoint/2010/main" val="2417717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Tree>
    <p:extLst>
      <p:ext uri="{BB962C8B-B14F-4D97-AF65-F5344CB8AC3E}">
        <p14:creationId xmlns:p14="http://schemas.microsoft.com/office/powerpoint/2010/main" val="2145794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Introduction </a:t>
            </a:r>
            <a:r>
              <a:rPr lang="en-GB"/>
              <a:t>to workshop</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68</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9595715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69</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300081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mr-IN" dirty="0"/>
              <a:t>…</a:t>
            </a:r>
            <a:r>
              <a:rPr lang="sv-SE" dirty="0" err="1"/>
              <a:t>represented</a:t>
            </a:r>
            <a:r>
              <a:rPr lang="sv-SE" dirty="0"/>
              <a:t> by a </a:t>
            </a:r>
            <a:r>
              <a:rPr lang="sv-SE" dirty="0" err="1"/>
              <a:t>sequence</a:t>
            </a:r>
            <a:endParaRPr lang="en-US" dirty="0"/>
          </a:p>
        </p:txBody>
      </p:sp>
      <p:sp>
        <p:nvSpPr>
          <p:cNvPr id="6" name="Platshållare för innehåll 4">
            <a:extLst>
              <a:ext uri="{FF2B5EF4-FFF2-40B4-BE49-F238E27FC236}">
                <a16:creationId xmlns:a16="http://schemas.microsoft.com/office/drawing/2014/main" id="{5D30277E-F654-A146-8C50-86C27A465CE9}"/>
              </a:ext>
            </a:extLst>
          </p:cNvPr>
          <p:cNvSpPr txBox="1">
            <a:spLocks/>
          </p:cNvSpPr>
          <p:nvPr/>
        </p:nvSpPr>
        <p:spPr>
          <a:xfrm>
            <a:off x="558021" y="1544664"/>
            <a:ext cx="8293725" cy="3931920"/>
          </a:xfrm>
          <a:prstGeom prst="rect">
            <a:avLst/>
          </a:prstGeom>
        </p:spPr>
        <p:txBody>
          <a:bodyPr>
            <a:no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&gt;chr1</a:t>
            </a:r>
          </a:p>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ATCACAGGTCTATCACCCTATTAACCACTCACGGGAGCTCTCCATGCATTTGGTATTTTCGTCTGGGGGGTGTGCACGCGATAGCATTGCGAGACGCTGGAGCCGGAGCACCCTATGTCGCAGTATCTGTCTTTGATTCCTGCCTCATTCTATTATTTATCGCACCTACGTTCAATATTACAGGCGAACATACCTACTAAAGTGTGTTAATTAATTAATGCTTGTAGGACATAATAATAACAATTGAATGTCTGCACAGCCGCTTTCCACACAGACATCATAACAAAAAATTTCCACCAAACCCCCCCCTCCCCCCGCTTCTGGCCACAGCACTTAAACACATCTCTGCCAAACCCCAAAAACAAAGAACCCTAACACCAGCCTAACCAGATTTCAAATTTTATCTTTAGGCGGTATGCACTTTTAACAGTCACCCCCCAACTAACACATTATTTTCCCCTCCCACTCCCATACTACTAATCTCATCAATACAACCCCCGCCCATCCTACCCAGCACACACACACCGCTGCTAACCCCATACCCCGAACCAACCAAACCCCAAAGACACCCCCCACAGTTTATGTAGCTTACCTCCTCAAAGCAATACACTGAAAATGTTTAGACGGGCTCACATCACCCCATAAACAAATAGGTTTGGTCCTAGCCTTTCTATTAGCTCTTAGTAAGATTACACATGCAAGCATCCCCGTTCCAGTGAGTTCACCCTCTAAATCACCACGATCAAAAGAGGCGGTATGCACTTTTAACAGTCACCCCCAGGCGGTATGCA</a:t>
            </a:r>
          </a:p>
          <a:p>
            <a:pPr marL="0" indent="0" algn="just">
              <a:lnSpc>
                <a:spcPct val="120000"/>
              </a:lnSpc>
              <a:buFont typeface="Arial"/>
              <a:buNone/>
            </a:pPr>
            <a:endParaRPr lang="en-GB" sz="16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6413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537" y="701871"/>
            <a:ext cx="6440114" cy="745200"/>
          </a:xfrm>
        </p:spPr>
        <p:txBody>
          <a:bodyPr/>
          <a:lstStyle/>
          <a:p>
            <a:r>
              <a:rPr lang="en-US" sz="3200" dirty="0"/>
              <a:t>Basic variant calling workflow </a:t>
            </a:r>
            <a:br>
              <a:rPr lang="en-US" sz="3200" dirty="0"/>
            </a:br>
            <a:endParaRPr lang="en-US" sz="3200"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56644" y="298433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184025"/>
            <a:ext cx="1672561"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extruta 1">
            <a:extLst>
              <a:ext uri="{FF2B5EF4-FFF2-40B4-BE49-F238E27FC236}">
                <a16:creationId xmlns:a16="http://schemas.microsoft.com/office/drawing/2014/main" id="{F195CA27-9741-884D-B572-639CC38004AF}"/>
              </a:ext>
            </a:extLst>
          </p:cNvPr>
          <p:cNvSpPr txBox="1"/>
          <p:nvPr/>
        </p:nvSpPr>
        <p:spPr>
          <a:xfrm>
            <a:off x="372235" y="1706236"/>
            <a:ext cx="852900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learning the concepts!</a:t>
            </a:r>
          </a:p>
          <a:p>
            <a:pPr marL="285750" indent="-285750">
              <a:buFont typeface="Arial" panose="020B0604020202020204" pitchFamily="34" charset="0"/>
              <a:buChar char="•"/>
            </a:pPr>
            <a:r>
              <a:rPr lang="en-US" sz="2000" dirty="0"/>
              <a:t>The minimum steps needed to go from </a:t>
            </a:r>
            <a:r>
              <a:rPr lang="en-US" sz="2000" dirty="0" err="1"/>
              <a:t>fastq</a:t>
            </a:r>
            <a:r>
              <a:rPr lang="en-US" sz="2000" dirty="0"/>
              <a:t> files to </a:t>
            </a:r>
            <a:r>
              <a:rPr lang="en-US" sz="2000" dirty="0" err="1"/>
              <a:t>vcf</a:t>
            </a:r>
            <a:r>
              <a:rPr lang="en-US" sz="2000" dirty="0"/>
              <a:t> file for one sample</a:t>
            </a:r>
          </a:p>
        </p:txBody>
      </p:sp>
      <p:sp>
        <p:nvSpPr>
          <p:cNvPr id="7" name="Rektangel med rundade hörn 6">
            <a:extLst>
              <a:ext uri="{FF2B5EF4-FFF2-40B4-BE49-F238E27FC236}">
                <a16:creationId xmlns:a16="http://schemas.microsoft.com/office/drawing/2014/main" id="{E85FB6A1-C26A-D745-B594-D1C603F16E48}"/>
              </a:ext>
            </a:extLst>
          </p:cNvPr>
          <p:cNvSpPr/>
          <p:nvPr/>
        </p:nvSpPr>
        <p:spPr>
          <a:xfrm>
            <a:off x="907449" y="3777773"/>
            <a:ext cx="1536346" cy="317267"/>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0D6571AD-1255-1240-B3B3-19D4A908D988}"/>
              </a:ext>
            </a:extLst>
          </p:cNvPr>
          <p:cNvSpPr/>
          <p:nvPr/>
        </p:nvSpPr>
        <p:spPr>
          <a:xfrm>
            <a:off x="844061" y="4259160"/>
            <a:ext cx="1672561" cy="46658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ktangel med rundade hörn 9">
            <a:extLst>
              <a:ext uri="{FF2B5EF4-FFF2-40B4-BE49-F238E27FC236}">
                <a16:creationId xmlns:a16="http://schemas.microsoft.com/office/drawing/2014/main" id="{0EBE50C3-ACA2-FB42-B9E5-6BC49562CDD1}"/>
              </a:ext>
            </a:extLst>
          </p:cNvPr>
          <p:cNvSpPr/>
          <p:nvPr/>
        </p:nvSpPr>
        <p:spPr>
          <a:xfrm>
            <a:off x="3762795" y="3764161"/>
            <a:ext cx="1925905" cy="2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Vinklad  10">
            <a:extLst>
              <a:ext uri="{FF2B5EF4-FFF2-40B4-BE49-F238E27FC236}">
                <a16:creationId xmlns:a16="http://schemas.microsoft.com/office/drawing/2014/main" id="{87DD5163-7690-F541-879D-BAE8C7FC8C40}"/>
              </a:ext>
            </a:extLst>
          </p:cNvPr>
          <p:cNvCxnSpPr/>
          <p:nvPr/>
        </p:nvCxnSpPr>
        <p:spPr>
          <a:xfrm flipV="1">
            <a:off x="2581359" y="3948913"/>
            <a:ext cx="1108609" cy="504890"/>
          </a:xfrm>
          <a:prstGeom prst="bentConnector3">
            <a:avLst/>
          </a:prstGeom>
          <a:ln w="63500">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097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a:t>Workshop part </a:t>
            </a:r>
            <a:r>
              <a:rPr lang="sv-SE" sz="4000" dirty="0" err="1"/>
              <a:t>one</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352911770"/>
              </p:ext>
            </p:extLst>
          </p:nvPr>
        </p:nvGraphicFramePr>
        <p:xfrm>
          <a:off x="1962150" y="1943099"/>
          <a:ext cx="4367406" cy="4643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2EE5C6BA-038B-9541-9F1F-94D1B29704D9}"/>
              </a:ext>
            </a:extLst>
          </p:cNvPr>
          <p:cNvGraphicFramePr>
            <a:graphicFrameLocks/>
          </p:cNvGraphicFramePr>
          <p:nvPr>
            <p:extLst>
              <p:ext uri="{D42A27DB-BD31-4B8C-83A1-F6EECF244321}">
                <p14:modId xmlns:p14="http://schemas.microsoft.com/office/powerpoint/2010/main" val="4194125293"/>
              </p:ext>
            </p:extLst>
          </p:nvPr>
        </p:nvGraphicFramePr>
        <p:xfrm>
          <a:off x="3776546" y="724502"/>
          <a:ext cx="3802565" cy="28993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5216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Joint genotyping of cohort</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10" name="Rektangel med rundade hörn 9">
            <a:extLst>
              <a:ext uri="{FF2B5EF4-FFF2-40B4-BE49-F238E27FC236}">
                <a16:creationId xmlns:a16="http://schemas.microsoft.com/office/drawing/2014/main" id="{8264E621-1D61-3C41-BDDC-4E969D668C8D}"/>
              </a:ext>
            </a:extLst>
          </p:cNvPr>
          <p:cNvSpPr/>
          <p:nvPr/>
        </p:nvSpPr>
        <p:spPr>
          <a:xfrm>
            <a:off x="3426106" y="1803895"/>
            <a:ext cx="2743199" cy="4006595"/>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7861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75</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6" name="Rektangel med rundade hörn 5">
            <a:extLst>
              <a:ext uri="{FF2B5EF4-FFF2-40B4-BE49-F238E27FC236}">
                <a16:creationId xmlns:a16="http://schemas.microsoft.com/office/drawing/2014/main" id="{3828C0ED-408A-904E-ACD4-FBBDA511DFF5}"/>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ktangel med rundade hörn 6">
            <a:extLst>
              <a:ext uri="{FF2B5EF4-FFF2-40B4-BE49-F238E27FC236}">
                <a16:creationId xmlns:a16="http://schemas.microsoft.com/office/drawing/2014/main" id="{E08FDEAF-E13D-D847-A0C5-E5E5B6276B9C}"/>
              </a:ext>
            </a:extLst>
          </p:cNvPr>
          <p:cNvSpPr/>
          <p:nvPr/>
        </p:nvSpPr>
        <p:spPr>
          <a:xfrm>
            <a:off x="844062" y="4149393"/>
            <a:ext cx="1547446" cy="47871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6FA7C039-8225-274C-B2CD-9040E0FBDFBC}"/>
              </a:ext>
            </a:extLst>
          </p:cNvPr>
          <p:cNvSpPr/>
          <p:nvPr/>
        </p:nvSpPr>
        <p:spPr>
          <a:xfrm>
            <a:off x="6668056" y="2522934"/>
            <a:ext cx="1989807" cy="1259711"/>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73650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825" y="524002"/>
            <a:ext cx="6844369" cy="745200"/>
          </a:xfrm>
        </p:spPr>
        <p:txBody>
          <a:bodyPr/>
          <a:lstStyle/>
          <a:p>
            <a:r>
              <a:rPr lang="en-US" sz="2800" dirty="0"/>
              <a:t>Not includer in workshop: </a:t>
            </a:r>
            <a:br>
              <a:rPr lang="en-US" sz="2800" dirty="0"/>
            </a:br>
            <a:r>
              <a:rPr lang="en-US" sz="2800" dirty="0"/>
              <a:t>Annotation! </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69146" y="3309413"/>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9186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637808"/>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In 2001: The International Human Genome Sequencing Consortium published the first draft of the human genome sequence.</a:t>
            </a:r>
          </a:p>
          <a:p>
            <a:r>
              <a:rPr lang="en-US" dirty="0">
                <a:cs typeface="Courier"/>
              </a:rPr>
              <a:t>It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5297883-D004-D049-A144-F969BA0C0697}"/>
              </a:ext>
            </a:extLst>
          </p:cNvPr>
          <p:cNvSpPr>
            <a:spLocks noGrp="1"/>
          </p:cNvSpPr>
          <p:nvPr>
            <p:ph type="title"/>
          </p:nvPr>
        </p:nvSpPr>
        <p:spPr/>
        <p:txBody>
          <a:bodyPr>
            <a:normAutofit fontScale="90000"/>
          </a:bodyPr>
          <a:lstStyle/>
          <a:p>
            <a:r>
              <a:rPr lang="en-GB" dirty="0"/>
              <a:t>Provides a map of all genes</a:t>
            </a:r>
          </a:p>
        </p:txBody>
      </p:sp>
      <p:pic>
        <p:nvPicPr>
          <p:cNvPr id="4" name="Bildobjekt 3">
            <a:extLst>
              <a:ext uri="{FF2B5EF4-FFF2-40B4-BE49-F238E27FC236}">
                <a16:creationId xmlns:a16="http://schemas.microsoft.com/office/drawing/2014/main" id="{DAB56C03-B904-AE41-8A4C-1727A958B3FF}"/>
              </a:ext>
            </a:extLst>
          </p:cNvPr>
          <p:cNvPicPr>
            <a:picLocks noChangeAspect="1"/>
          </p:cNvPicPr>
          <p:nvPr/>
        </p:nvPicPr>
        <p:blipFill rotWithShape="1">
          <a:blip r:embed="rId2"/>
          <a:srcRect b="62147"/>
          <a:stretch/>
        </p:blipFill>
        <p:spPr>
          <a:xfrm>
            <a:off x="1548137" y="2016271"/>
            <a:ext cx="2943289" cy="2396276"/>
          </a:xfrm>
          <a:prstGeom prst="rect">
            <a:avLst/>
          </a:prstGeom>
        </p:spPr>
      </p:pic>
      <p:pic>
        <p:nvPicPr>
          <p:cNvPr id="5" name="Bildobjekt 4">
            <a:extLst>
              <a:ext uri="{FF2B5EF4-FFF2-40B4-BE49-F238E27FC236}">
                <a16:creationId xmlns:a16="http://schemas.microsoft.com/office/drawing/2014/main" id="{8AD8F4A2-77CA-1E46-8996-D71AF04A4F91}"/>
              </a:ext>
            </a:extLst>
          </p:cNvPr>
          <p:cNvPicPr>
            <a:picLocks noChangeAspect="1"/>
          </p:cNvPicPr>
          <p:nvPr/>
        </p:nvPicPr>
        <p:blipFill rotWithShape="1">
          <a:blip r:embed="rId2"/>
          <a:srcRect t="37627" b="36497"/>
          <a:stretch/>
        </p:blipFill>
        <p:spPr>
          <a:xfrm>
            <a:off x="4623954" y="2016270"/>
            <a:ext cx="2943289" cy="1638052"/>
          </a:xfrm>
          <a:prstGeom prst="rect">
            <a:avLst/>
          </a:prstGeom>
        </p:spPr>
      </p:pic>
      <p:grpSp>
        <p:nvGrpSpPr>
          <p:cNvPr id="10" name="Grupp 9">
            <a:extLst>
              <a:ext uri="{FF2B5EF4-FFF2-40B4-BE49-F238E27FC236}">
                <a16:creationId xmlns:a16="http://schemas.microsoft.com/office/drawing/2014/main" id="{9B5C1512-E488-9F4E-8510-0B223B444B5B}"/>
              </a:ext>
            </a:extLst>
          </p:cNvPr>
          <p:cNvGrpSpPr/>
          <p:nvPr/>
        </p:nvGrpSpPr>
        <p:grpSpPr>
          <a:xfrm>
            <a:off x="4623953" y="3572060"/>
            <a:ext cx="3075816" cy="1791842"/>
            <a:chOff x="5009282" y="4064431"/>
            <a:chExt cx="3332134" cy="1941162"/>
          </a:xfrm>
        </p:grpSpPr>
        <p:pic>
          <p:nvPicPr>
            <p:cNvPr id="7" name="Bildobjekt 6">
              <a:extLst>
                <a:ext uri="{FF2B5EF4-FFF2-40B4-BE49-F238E27FC236}">
                  <a16:creationId xmlns:a16="http://schemas.microsoft.com/office/drawing/2014/main" id="{AE44B49E-26F4-9D44-BA9D-7582EAC6428A}"/>
                </a:ext>
              </a:extLst>
            </p:cNvPr>
            <p:cNvPicPr>
              <a:picLocks noChangeAspect="1"/>
            </p:cNvPicPr>
            <p:nvPr/>
          </p:nvPicPr>
          <p:blipFill rotWithShape="1">
            <a:blip r:embed="rId2"/>
            <a:srcRect t="75490" b="-151"/>
            <a:stretch/>
          </p:blipFill>
          <p:spPr>
            <a:xfrm>
              <a:off x="5009282" y="4314296"/>
              <a:ext cx="3188563" cy="1691297"/>
            </a:xfrm>
            <a:prstGeom prst="rect">
              <a:avLst/>
            </a:prstGeom>
          </p:spPr>
        </p:pic>
        <p:sp>
          <p:nvSpPr>
            <p:cNvPr id="8" name="Frihandsfigur 7">
              <a:extLst>
                <a:ext uri="{FF2B5EF4-FFF2-40B4-BE49-F238E27FC236}">
                  <a16:creationId xmlns:a16="http://schemas.microsoft.com/office/drawing/2014/main" id="{5A3CB327-D6D2-A643-B13D-93FC0A53B848}"/>
                </a:ext>
              </a:extLst>
            </p:cNvPr>
            <p:cNvSpPr/>
            <p:nvPr/>
          </p:nvSpPr>
          <p:spPr>
            <a:xfrm>
              <a:off x="5302323" y="4064431"/>
              <a:ext cx="3039093" cy="860156"/>
            </a:xfrm>
            <a:custGeom>
              <a:avLst/>
              <a:gdLst>
                <a:gd name="connsiteX0" fmla="*/ 24673 w 3039093"/>
                <a:gd name="connsiteY0" fmla="*/ 108488 h 860156"/>
                <a:gd name="connsiteX1" fmla="*/ 24673 w 3039093"/>
                <a:gd name="connsiteY1" fmla="*/ 108488 h 860156"/>
                <a:gd name="connsiteX2" fmla="*/ 16924 w 3039093"/>
                <a:gd name="connsiteY2" fmla="*/ 410705 h 860156"/>
                <a:gd name="connsiteX3" fmla="*/ 9174 w 3039093"/>
                <a:gd name="connsiteY3" fmla="*/ 472698 h 860156"/>
                <a:gd name="connsiteX4" fmla="*/ 1425 w 3039093"/>
                <a:gd name="connsiteY4" fmla="*/ 573437 h 860156"/>
                <a:gd name="connsiteX5" fmla="*/ 9174 w 3039093"/>
                <a:gd name="connsiteY5" fmla="*/ 798163 h 860156"/>
                <a:gd name="connsiteX6" fmla="*/ 55669 w 3039093"/>
                <a:gd name="connsiteY6" fmla="*/ 813661 h 860156"/>
                <a:gd name="connsiteX7" fmla="*/ 109913 w 3039093"/>
                <a:gd name="connsiteY7" fmla="*/ 829159 h 860156"/>
                <a:gd name="connsiteX8" fmla="*/ 179656 w 3039093"/>
                <a:gd name="connsiteY8" fmla="*/ 836909 h 860156"/>
                <a:gd name="connsiteX9" fmla="*/ 210652 w 3039093"/>
                <a:gd name="connsiteY9" fmla="*/ 844658 h 860156"/>
                <a:gd name="connsiteX10" fmla="*/ 334639 w 3039093"/>
                <a:gd name="connsiteY10" fmla="*/ 860156 h 860156"/>
                <a:gd name="connsiteX11" fmla="*/ 768591 w 3039093"/>
                <a:gd name="connsiteY11" fmla="*/ 852407 h 860156"/>
                <a:gd name="connsiteX12" fmla="*/ 791839 w 3039093"/>
                <a:gd name="connsiteY12" fmla="*/ 844658 h 860156"/>
                <a:gd name="connsiteX13" fmla="*/ 830585 w 3039093"/>
                <a:gd name="connsiteY13" fmla="*/ 836909 h 860156"/>
                <a:gd name="connsiteX14" fmla="*/ 853832 w 3039093"/>
                <a:gd name="connsiteY14" fmla="*/ 829159 h 860156"/>
                <a:gd name="connsiteX15" fmla="*/ 985568 w 3039093"/>
                <a:gd name="connsiteY15" fmla="*/ 805912 h 860156"/>
                <a:gd name="connsiteX16" fmla="*/ 1094056 w 3039093"/>
                <a:gd name="connsiteY16" fmla="*/ 790414 h 860156"/>
                <a:gd name="connsiteX17" fmla="*/ 1163798 w 3039093"/>
                <a:gd name="connsiteY17" fmla="*/ 782665 h 860156"/>
                <a:gd name="connsiteX18" fmla="*/ 1481513 w 3039093"/>
                <a:gd name="connsiteY18" fmla="*/ 767166 h 860156"/>
                <a:gd name="connsiteX19" fmla="*/ 1636496 w 3039093"/>
                <a:gd name="connsiteY19" fmla="*/ 759417 h 860156"/>
                <a:gd name="connsiteX20" fmla="*/ 1698490 w 3039093"/>
                <a:gd name="connsiteY20" fmla="*/ 751668 h 860156"/>
                <a:gd name="connsiteX21" fmla="*/ 1760483 w 3039093"/>
                <a:gd name="connsiteY21" fmla="*/ 736170 h 860156"/>
                <a:gd name="connsiteX22" fmla="*/ 1822476 w 3039093"/>
                <a:gd name="connsiteY22" fmla="*/ 720671 h 860156"/>
                <a:gd name="connsiteX23" fmla="*/ 1861222 w 3039093"/>
                <a:gd name="connsiteY23" fmla="*/ 712922 h 860156"/>
                <a:gd name="connsiteX24" fmla="*/ 1923215 w 3039093"/>
                <a:gd name="connsiteY24" fmla="*/ 689675 h 860156"/>
                <a:gd name="connsiteX25" fmla="*/ 1961961 w 3039093"/>
                <a:gd name="connsiteY25" fmla="*/ 674176 h 860156"/>
                <a:gd name="connsiteX26" fmla="*/ 2000707 w 3039093"/>
                <a:gd name="connsiteY26" fmla="*/ 666427 h 860156"/>
                <a:gd name="connsiteX27" fmla="*/ 2047202 w 3039093"/>
                <a:gd name="connsiteY27" fmla="*/ 650929 h 860156"/>
                <a:gd name="connsiteX28" fmla="*/ 2070449 w 3039093"/>
                <a:gd name="connsiteY28" fmla="*/ 643180 h 860156"/>
                <a:gd name="connsiteX29" fmla="*/ 2093696 w 3039093"/>
                <a:gd name="connsiteY29" fmla="*/ 627682 h 860156"/>
                <a:gd name="connsiteX30" fmla="*/ 2132442 w 3039093"/>
                <a:gd name="connsiteY30" fmla="*/ 619932 h 860156"/>
                <a:gd name="connsiteX31" fmla="*/ 2202185 w 3039093"/>
                <a:gd name="connsiteY31" fmla="*/ 596685 h 860156"/>
                <a:gd name="connsiteX32" fmla="*/ 2233181 w 3039093"/>
                <a:gd name="connsiteY32" fmla="*/ 581187 h 860156"/>
                <a:gd name="connsiteX33" fmla="*/ 2295174 w 3039093"/>
                <a:gd name="connsiteY33" fmla="*/ 565688 h 860156"/>
                <a:gd name="connsiteX34" fmla="*/ 2326171 w 3039093"/>
                <a:gd name="connsiteY34" fmla="*/ 550190 h 860156"/>
                <a:gd name="connsiteX35" fmla="*/ 2388164 w 3039093"/>
                <a:gd name="connsiteY35" fmla="*/ 534692 h 860156"/>
                <a:gd name="connsiteX36" fmla="*/ 2411412 w 3039093"/>
                <a:gd name="connsiteY36" fmla="*/ 519193 h 860156"/>
                <a:gd name="connsiteX37" fmla="*/ 2457907 w 3039093"/>
                <a:gd name="connsiteY37" fmla="*/ 495946 h 860156"/>
                <a:gd name="connsiteX38" fmla="*/ 2488903 w 3039093"/>
                <a:gd name="connsiteY38" fmla="*/ 426204 h 860156"/>
                <a:gd name="connsiteX39" fmla="*/ 2496652 w 3039093"/>
                <a:gd name="connsiteY39" fmla="*/ 402956 h 860156"/>
                <a:gd name="connsiteX40" fmla="*/ 2481154 w 3039093"/>
                <a:gd name="connsiteY40" fmla="*/ 294468 h 860156"/>
                <a:gd name="connsiteX41" fmla="*/ 2465656 w 3039093"/>
                <a:gd name="connsiteY41" fmla="*/ 271220 h 860156"/>
                <a:gd name="connsiteX42" fmla="*/ 2450157 w 3039093"/>
                <a:gd name="connsiteY42" fmla="*/ 224726 h 860156"/>
                <a:gd name="connsiteX43" fmla="*/ 2465656 w 3039093"/>
                <a:gd name="connsiteY43" fmla="*/ 209227 h 860156"/>
                <a:gd name="connsiteX44" fmla="*/ 2620639 w 3039093"/>
                <a:gd name="connsiteY44" fmla="*/ 232475 h 860156"/>
                <a:gd name="connsiteX45" fmla="*/ 2636137 w 3039093"/>
                <a:gd name="connsiteY45" fmla="*/ 387458 h 860156"/>
                <a:gd name="connsiteX46" fmla="*/ 2643886 w 3039093"/>
                <a:gd name="connsiteY46" fmla="*/ 410705 h 860156"/>
                <a:gd name="connsiteX47" fmla="*/ 2659385 w 3039093"/>
                <a:gd name="connsiteY47" fmla="*/ 464949 h 860156"/>
                <a:gd name="connsiteX48" fmla="*/ 2682632 w 3039093"/>
                <a:gd name="connsiteY48" fmla="*/ 480448 h 860156"/>
                <a:gd name="connsiteX49" fmla="*/ 2705880 w 3039093"/>
                <a:gd name="connsiteY49" fmla="*/ 503695 h 860156"/>
                <a:gd name="connsiteX50" fmla="*/ 2775622 w 3039093"/>
                <a:gd name="connsiteY50" fmla="*/ 542441 h 860156"/>
                <a:gd name="connsiteX51" fmla="*/ 2907357 w 3039093"/>
                <a:gd name="connsiteY51" fmla="*/ 534692 h 860156"/>
                <a:gd name="connsiteX52" fmla="*/ 2946103 w 3039093"/>
                <a:gd name="connsiteY52" fmla="*/ 495946 h 860156"/>
                <a:gd name="connsiteX53" fmla="*/ 2977100 w 3039093"/>
                <a:gd name="connsiteY53" fmla="*/ 457200 h 860156"/>
                <a:gd name="connsiteX54" fmla="*/ 3000347 w 3039093"/>
                <a:gd name="connsiteY54" fmla="*/ 426204 h 860156"/>
                <a:gd name="connsiteX55" fmla="*/ 3039093 w 3039093"/>
                <a:gd name="connsiteY55" fmla="*/ 317715 h 860156"/>
                <a:gd name="connsiteX56" fmla="*/ 3031344 w 3039093"/>
                <a:gd name="connsiteY56" fmla="*/ 224726 h 860156"/>
                <a:gd name="connsiteX57" fmla="*/ 2992598 w 3039093"/>
                <a:gd name="connsiteY57" fmla="*/ 162732 h 860156"/>
                <a:gd name="connsiteX58" fmla="*/ 2984849 w 3039093"/>
                <a:gd name="connsiteY58" fmla="*/ 139485 h 860156"/>
                <a:gd name="connsiteX59" fmla="*/ 2961602 w 3039093"/>
                <a:gd name="connsiteY59" fmla="*/ 123987 h 860156"/>
                <a:gd name="connsiteX60" fmla="*/ 2946103 w 3039093"/>
                <a:gd name="connsiteY60" fmla="*/ 108488 h 860156"/>
                <a:gd name="connsiteX61" fmla="*/ 2915107 w 3039093"/>
                <a:gd name="connsiteY61" fmla="*/ 85241 h 860156"/>
                <a:gd name="connsiteX62" fmla="*/ 2899608 w 3039093"/>
                <a:gd name="connsiteY62" fmla="*/ 69743 h 860156"/>
                <a:gd name="connsiteX63" fmla="*/ 2791120 w 3039093"/>
                <a:gd name="connsiteY63" fmla="*/ 23248 h 860156"/>
                <a:gd name="connsiteX64" fmla="*/ 2736876 w 3039093"/>
                <a:gd name="connsiteY64" fmla="*/ 7749 h 860156"/>
                <a:gd name="connsiteX65" fmla="*/ 2682632 w 3039093"/>
                <a:gd name="connsiteY65" fmla="*/ 0 h 860156"/>
                <a:gd name="connsiteX66" fmla="*/ 2341669 w 3039093"/>
                <a:gd name="connsiteY66" fmla="*/ 7749 h 860156"/>
                <a:gd name="connsiteX67" fmla="*/ 2302924 w 3039093"/>
                <a:gd name="connsiteY67" fmla="*/ 15498 h 860156"/>
                <a:gd name="connsiteX68" fmla="*/ 2233181 w 3039093"/>
                <a:gd name="connsiteY68" fmla="*/ 23248 h 860156"/>
                <a:gd name="connsiteX69" fmla="*/ 2171188 w 3039093"/>
                <a:gd name="connsiteY69" fmla="*/ 38746 h 860156"/>
                <a:gd name="connsiteX70" fmla="*/ 2109195 w 3039093"/>
                <a:gd name="connsiteY70" fmla="*/ 54244 h 860156"/>
                <a:gd name="connsiteX71" fmla="*/ 2070449 w 3039093"/>
                <a:gd name="connsiteY71" fmla="*/ 61993 h 860156"/>
                <a:gd name="connsiteX72" fmla="*/ 2047202 w 3039093"/>
                <a:gd name="connsiteY72" fmla="*/ 69743 h 860156"/>
                <a:gd name="connsiteX73" fmla="*/ 2000707 w 3039093"/>
                <a:gd name="connsiteY73" fmla="*/ 77492 h 860156"/>
                <a:gd name="connsiteX74" fmla="*/ 1907717 w 3039093"/>
                <a:gd name="connsiteY74" fmla="*/ 92990 h 860156"/>
                <a:gd name="connsiteX75" fmla="*/ 1682991 w 3039093"/>
                <a:gd name="connsiteY75" fmla="*/ 100739 h 860156"/>
                <a:gd name="connsiteX76" fmla="*/ 985568 w 3039093"/>
                <a:gd name="connsiteY76" fmla="*/ 116237 h 860156"/>
                <a:gd name="connsiteX77" fmla="*/ 815086 w 3039093"/>
                <a:gd name="connsiteY77" fmla="*/ 123987 h 860156"/>
                <a:gd name="connsiteX78" fmla="*/ 776341 w 3039093"/>
                <a:gd name="connsiteY78" fmla="*/ 131736 h 860156"/>
                <a:gd name="connsiteX79" fmla="*/ 559364 w 3039093"/>
                <a:gd name="connsiteY79" fmla="*/ 139485 h 860156"/>
                <a:gd name="connsiteX80" fmla="*/ 218402 w 3039093"/>
                <a:gd name="connsiteY80" fmla="*/ 139485 h 860156"/>
                <a:gd name="connsiteX81" fmla="*/ 102164 w 3039093"/>
                <a:gd name="connsiteY81" fmla="*/ 116237 h 860156"/>
                <a:gd name="connsiteX82" fmla="*/ 78917 w 3039093"/>
                <a:gd name="connsiteY82" fmla="*/ 108488 h 860156"/>
                <a:gd name="connsiteX83" fmla="*/ 24673 w 3039093"/>
                <a:gd name="connsiteY83" fmla="*/ 108488 h 86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039093" h="860156">
                  <a:moveTo>
                    <a:pt x="24673" y="108488"/>
                  </a:moveTo>
                  <a:lnTo>
                    <a:pt x="24673" y="108488"/>
                  </a:lnTo>
                  <a:cubicBezTo>
                    <a:pt x="22090" y="209227"/>
                    <a:pt x="21208" y="310024"/>
                    <a:pt x="16924" y="410705"/>
                  </a:cubicBezTo>
                  <a:cubicBezTo>
                    <a:pt x="16039" y="431511"/>
                    <a:pt x="11149" y="451967"/>
                    <a:pt x="9174" y="472698"/>
                  </a:cubicBezTo>
                  <a:cubicBezTo>
                    <a:pt x="5981" y="506225"/>
                    <a:pt x="4008" y="539857"/>
                    <a:pt x="1425" y="573437"/>
                  </a:cubicBezTo>
                  <a:cubicBezTo>
                    <a:pt x="4008" y="648346"/>
                    <a:pt x="-7335" y="725051"/>
                    <a:pt x="9174" y="798163"/>
                  </a:cubicBezTo>
                  <a:cubicBezTo>
                    <a:pt x="12772" y="814098"/>
                    <a:pt x="40171" y="808495"/>
                    <a:pt x="55669" y="813661"/>
                  </a:cubicBezTo>
                  <a:cubicBezTo>
                    <a:pt x="73027" y="819447"/>
                    <a:pt x="91844" y="826379"/>
                    <a:pt x="109913" y="829159"/>
                  </a:cubicBezTo>
                  <a:cubicBezTo>
                    <a:pt x="133032" y="832716"/>
                    <a:pt x="156408" y="834326"/>
                    <a:pt x="179656" y="836909"/>
                  </a:cubicBezTo>
                  <a:cubicBezTo>
                    <a:pt x="189988" y="839492"/>
                    <a:pt x="200174" y="842753"/>
                    <a:pt x="210652" y="844658"/>
                  </a:cubicBezTo>
                  <a:cubicBezTo>
                    <a:pt x="245403" y="850976"/>
                    <a:pt x="301360" y="856458"/>
                    <a:pt x="334639" y="860156"/>
                  </a:cubicBezTo>
                  <a:lnTo>
                    <a:pt x="768591" y="852407"/>
                  </a:lnTo>
                  <a:cubicBezTo>
                    <a:pt x="776755" y="852130"/>
                    <a:pt x="783914" y="846639"/>
                    <a:pt x="791839" y="844658"/>
                  </a:cubicBezTo>
                  <a:cubicBezTo>
                    <a:pt x="804617" y="841464"/>
                    <a:pt x="817807" y="840104"/>
                    <a:pt x="830585" y="836909"/>
                  </a:cubicBezTo>
                  <a:cubicBezTo>
                    <a:pt x="838509" y="834928"/>
                    <a:pt x="845873" y="830996"/>
                    <a:pt x="853832" y="829159"/>
                  </a:cubicBezTo>
                  <a:cubicBezTo>
                    <a:pt x="915835" y="814850"/>
                    <a:pt x="928405" y="814078"/>
                    <a:pt x="985568" y="805912"/>
                  </a:cubicBezTo>
                  <a:cubicBezTo>
                    <a:pt x="1036923" y="788794"/>
                    <a:pt x="997042" y="800115"/>
                    <a:pt x="1094056" y="790414"/>
                  </a:cubicBezTo>
                  <a:cubicBezTo>
                    <a:pt x="1117330" y="788087"/>
                    <a:pt x="1140524" y="784993"/>
                    <a:pt x="1163798" y="782665"/>
                  </a:cubicBezTo>
                  <a:cubicBezTo>
                    <a:pt x="1312326" y="767812"/>
                    <a:pt x="1258377" y="776091"/>
                    <a:pt x="1481513" y="767166"/>
                  </a:cubicBezTo>
                  <a:cubicBezTo>
                    <a:pt x="1533197" y="765099"/>
                    <a:pt x="1584835" y="762000"/>
                    <a:pt x="1636496" y="759417"/>
                  </a:cubicBezTo>
                  <a:cubicBezTo>
                    <a:pt x="1657161" y="756834"/>
                    <a:pt x="1678021" y="755506"/>
                    <a:pt x="1698490" y="751668"/>
                  </a:cubicBezTo>
                  <a:cubicBezTo>
                    <a:pt x="1719425" y="747743"/>
                    <a:pt x="1739819" y="741336"/>
                    <a:pt x="1760483" y="736170"/>
                  </a:cubicBezTo>
                  <a:cubicBezTo>
                    <a:pt x="1760502" y="736165"/>
                    <a:pt x="1822456" y="720675"/>
                    <a:pt x="1822476" y="720671"/>
                  </a:cubicBezTo>
                  <a:lnTo>
                    <a:pt x="1861222" y="712922"/>
                  </a:lnTo>
                  <a:cubicBezTo>
                    <a:pt x="1924639" y="681214"/>
                    <a:pt x="1859905" y="710779"/>
                    <a:pt x="1923215" y="689675"/>
                  </a:cubicBezTo>
                  <a:cubicBezTo>
                    <a:pt x="1936411" y="685276"/>
                    <a:pt x="1948637" y="678173"/>
                    <a:pt x="1961961" y="674176"/>
                  </a:cubicBezTo>
                  <a:cubicBezTo>
                    <a:pt x="1974577" y="670391"/>
                    <a:pt x="1988000" y="669892"/>
                    <a:pt x="2000707" y="666427"/>
                  </a:cubicBezTo>
                  <a:cubicBezTo>
                    <a:pt x="2016468" y="662129"/>
                    <a:pt x="2031704" y="656095"/>
                    <a:pt x="2047202" y="650929"/>
                  </a:cubicBezTo>
                  <a:cubicBezTo>
                    <a:pt x="2054951" y="648346"/>
                    <a:pt x="2063653" y="647711"/>
                    <a:pt x="2070449" y="643180"/>
                  </a:cubicBezTo>
                  <a:cubicBezTo>
                    <a:pt x="2078198" y="638014"/>
                    <a:pt x="2084976" y="630952"/>
                    <a:pt x="2093696" y="627682"/>
                  </a:cubicBezTo>
                  <a:cubicBezTo>
                    <a:pt x="2106029" y="623057"/>
                    <a:pt x="2119527" y="622515"/>
                    <a:pt x="2132442" y="619932"/>
                  </a:cubicBezTo>
                  <a:cubicBezTo>
                    <a:pt x="2210356" y="580976"/>
                    <a:pt x="2112050" y="626730"/>
                    <a:pt x="2202185" y="596685"/>
                  </a:cubicBezTo>
                  <a:cubicBezTo>
                    <a:pt x="2213144" y="593032"/>
                    <a:pt x="2222222" y="584840"/>
                    <a:pt x="2233181" y="581187"/>
                  </a:cubicBezTo>
                  <a:cubicBezTo>
                    <a:pt x="2253388" y="574451"/>
                    <a:pt x="2276122" y="575214"/>
                    <a:pt x="2295174" y="565688"/>
                  </a:cubicBezTo>
                  <a:cubicBezTo>
                    <a:pt x="2305506" y="560522"/>
                    <a:pt x="2315212" y="553843"/>
                    <a:pt x="2326171" y="550190"/>
                  </a:cubicBezTo>
                  <a:cubicBezTo>
                    <a:pt x="2346378" y="543454"/>
                    <a:pt x="2388164" y="534692"/>
                    <a:pt x="2388164" y="534692"/>
                  </a:cubicBezTo>
                  <a:cubicBezTo>
                    <a:pt x="2395913" y="529526"/>
                    <a:pt x="2403082" y="523358"/>
                    <a:pt x="2411412" y="519193"/>
                  </a:cubicBezTo>
                  <a:cubicBezTo>
                    <a:pt x="2475587" y="487105"/>
                    <a:pt x="2391271" y="540368"/>
                    <a:pt x="2457907" y="495946"/>
                  </a:cubicBezTo>
                  <a:cubicBezTo>
                    <a:pt x="2482466" y="459106"/>
                    <a:pt x="2470460" y="481533"/>
                    <a:pt x="2488903" y="426204"/>
                  </a:cubicBezTo>
                  <a:lnTo>
                    <a:pt x="2496652" y="402956"/>
                  </a:lnTo>
                  <a:cubicBezTo>
                    <a:pt x="2494672" y="381176"/>
                    <a:pt x="2496062" y="324284"/>
                    <a:pt x="2481154" y="294468"/>
                  </a:cubicBezTo>
                  <a:cubicBezTo>
                    <a:pt x="2476989" y="286138"/>
                    <a:pt x="2469439" y="279731"/>
                    <a:pt x="2465656" y="271220"/>
                  </a:cubicBezTo>
                  <a:cubicBezTo>
                    <a:pt x="2459021" y="256292"/>
                    <a:pt x="2450157" y="224726"/>
                    <a:pt x="2450157" y="224726"/>
                  </a:cubicBezTo>
                  <a:cubicBezTo>
                    <a:pt x="2455323" y="219560"/>
                    <a:pt x="2458359" y="209592"/>
                    <a:pt x="2465656" y="209227"/>
                  </a:cubicBezTo>
                  <a:cubicBezTo>
                    <a:pt x="2597681" y="202625"/>
                    <a:pt x="2574529" y="186362"/>
                    <a:pt x="2620639" y="232475"/>
                  </a:cubicBezTo>
                  <a:cubicBezTo>
                    <a:pt x="2643826" y="302037"/>
                    <a:pt x="2619680" y="222882"/>
                    <a:pt x="2636137" y="387458"/>
                  </a:cubicBezTo>
                  <a:cubicBezTo>
                    <a:pt x="2636950" y="395586"/>
                    <a:pt x="2641642" y="402851"/>
                    <a:pt x="2643886" y="410705"/>
                  </a:cubicBezTo>
                  <a:cubicBezTo>
                    <a:pt x="2644506" y="412875"/>
                    <a:pt x="2655254" y="459785"/>
                    <a:pt x="2659385" y="464949"/>
                  </a:cubicBezTo>
                  <a:cubicBezTo>
                    <a:pt x="2665203" y="472221"/>
                    <a:pt x="2675477" y="474486"/>
                    <a:pt x="2682632" y="480448"/>
                  </a:cubicBezTo>
                  <a:cubicBezTo>
                    <a:pt x="2691051" y="487464"/>
                    <a:pt x="2697230" y="496967"/>
                    <a:pt x="2705880" y="503695"/>
                  </a:cubicBezTo>
                  <a:cubicBezTo>
                    <a:pt x="2745851" y="534783"/>
                    <a:pt x="2740545" y="530749"/>
                    <a:pt x="2775622" y="542441"/>
                  </a:cubicBezTo>
                  <a:cubicBezTo>
                    <a:pt x="2819534" y="539858"/>
                    <a:pt x="2864919" y="546266"/>
                    <a:pt x="2907357" y="534692"/>
                  </a:cubicBezTo>
                  <a:cubicBezTo>
                    <a:pt x="2924978" y="529886"/>
                    <a:pt x="2933188" y="508861"/>
                    <a:pt x="2946103" y="495946"/>
                  </a:cubicBezTo>
                  <a:cubicBezTo>
                    <a:pt x="2972026" y="470024"/>
                    <a:pt x="2952657" y="491421"/>
                    <a:pt x="2977100" y="457200"/>
                  </a:cubicBezTo>
                  <a:cubicBezTo>
                    <a:pt x="2984607" y="446691"/>
                    <a:pt x="2994571" y="437756"/>
                    <a:pt x="3000347" y="426204"/>
                  </a:cubicBezTo>
                  <a:cubicBezTo>
                    <a:pt x="3026562" y="373774"/>
                    <a:pt x="3027942" y="362322"/>
                    <a:pt x="3039093" y="317715"/>
                  </a:cubicBezTo>
                  <a:cubicBezTo>
                    <a:pt x="3036510" y="286719"/>
                    <a:pt x="3037076" y="255297"/>
                    <a:pt x="3031344" y="224726"/>
                  </a:cubicBezTo>
                  <a:cubicBezTo>
                    <a:pt x="3027798" y="205814"/>
                    <a:pt x="3002957" y="176543"/>
                    <a:pt x="2992598" y="162732"/>
                  </a:cubicBezTo>
                  <a:cubicBezTo>
                    <a:pt x="2990015" y="154983"/>
                    <a:pt x="2989952" y="145863"/>
                    <a:pt x="2984849" y="139485"/>
                  </a:cubicBezTo>
                  <a:cubicBezTo>
                    <a:pt x="2979031" y="132213"/>
                    <a:pt x="2968874" y="129805"/>
                    <a:pt x="2961602" y="123987"/>
                  </a:cubicBezTo>
                  <a:cubicBezTo>
                    <a:pt x="2955897" y="119423"/>
                    <a:pt x="2951716" y="113165"/>
                    <a:pt x="2946103" y="108488"/>
                  </a:cubicBezTo>
                  <a:cubicBezTo>
                    <a:pt x="2936181" y="100220"/>
                    <a:pt x="2925029" y="93509"/>
                    <a:pt x="2915107" y="85241"/>
                  </a:cubicBezTo>
                  <a:cubicBezTo>
                    <a:pt x="2909494" y="80564"/>
                    <a:pt x="2905873" y="73502"/>
                    <a:pt x="2899608" y="69743"/>
                  </a:cubicBezTo>
                  <a:cubicBezTo>
                    <a:pt x="2851722" y="41012"/>
                    <a:pt x="2839226" y="39284"/>
                    <a:pt x="2791120" y="23248"/>
                  </a:cubicBezTo>
                  <a:cubicBezTo>
                    <a:pt x="2771193" y="16605"/>
                    <a:pt x="2758295" y="11643"/>
                    <a:pt x="2736876" y="7749"/>
                  </a:cubicBezTo>
                  <a:cubicBezTo>
                    <a:pt x="2718906" y="4482"/>
                    <a:pt x="2700713" y="2583"/>
                    <a:pt x="2682632" y="0"/>
                  </a:cubicBezTo>
                  <a:lnTo>
                    <a:pt x="2341669" y="7749"/>
                  </a:lnTo>
                  <a:cubicBezTo>
                    <a:pt x="2328509" y="8286"/>
                    <a:pt x="2315962" y="13635"/>
                    <a:pt x="2302924" y="15498"/>
                  </a:cubicBezTo>
                  <a:cubicBezTo>
                    <a:pt x="2279768" y="18806"/>
                    <a:pt x="2256429" y="20665"/>
                    <a:pt x="2233181" y="23248"/>
                  </a:cubicBezTo>
                  <a:cubicBezTo>
                    <a:pt x="2188740" y="38062"/>
                    <a:pt x="2231970" y="24720"/>
                    <a:pt x="2171188" y="38746"/>
                  </a:cubicBezTo>
                  <a:cubicBezTo>
                    <a:pt x="2150433" y="43535"/>
                    <a:pt x="2130082" y="50067"/>
                    <a:pt x="2109195" y="54244"/>
                  </a:cubicBezTo>
                  <a:cubicBezTo>
                    <a:pt x="2096280" y="56827"/>
                    <a:pt x="2083227" y="58798"/>
                    <a:pt x="2070449" y="61993"/>
                  </a:cubicBezTo>
                  <a:cubicBezTo>
                    <a:pt x="2062525" y="63974"/>
                    <a:pt x="2055176" y="67971"/>
                    <a:pt x="2047202" y="69743"/>
                  </a:cubicBezTo>
                  <a:cubicBezTo>
                    <a:pt x="2031864" y="73152"/>
                    <a:pt x="2016166" y="74681"/>
                    <a:pt x="2000707" y="77492"/>
                  </a:cubicBezTo>
                  <a:cubicBezTo>
                    <a:pt x="1969440" y="83177"/>
                    <a:pt x="1939792" y="91208"/>
                    <a:pt x="1907717" y="92990"/>
                  </a:cubicBezTo>
                  <a:cubicBezTo>
                    <a:pt x="1832879" y="97148"/>
                    <a:pt x="1757913" y="98567"/>
                    <a:pt x="1682991" y="100739"/>
                  </a:cubicBezTo>
                  <a:lnTo>
                    <a:pt x="985568" y="116237"/>
                  </a:lnTo>
                  <a:cubicBezTo>
                    <a:pt x="928741" y="118820"/>
                    <a:pt x="871817" y="119785"/>
                    <a:pt x="815086" y="123987"/>
                  </a:cubicBezTo>
                  <a:cubicBezTo>
                    <a:pt x="801951" y="124960"/>
                    <a:pt x="789488" y="130939"/>
                    <a:pt x="776341" y="131736"/>
                  </a:cubicBezTo>
                  <a:cubicBezTo>
                    <a:pt x="704102" y="136114"/>
                    <a:pt x="631690" y="136902"/>
                    <a:pt x="559364" y="139485"/>
                  </a:cubicBezTo>
                  <a:cubicBezTo>
                    <a:pt x="399581" y="152800"/>
                    <a:pt x="455936" y="151666"/>
                    <a:pt x="218402" y="139485"/>
                  </a:cubicBezTo>
                  <a:cubicBezTo>
                    <a:pt x="187720" y="137912"/>
                    <a:pt x="129808" y="125452"/>
                    <a:pt x="102164" y="116237"/>
                  </a:cubicBezTo>
                  <a:cubicBezTo>
                    <a:pt x="94415" y="113654"/>
                    <a:pt x="87057" y="109166"/>
                    <a:pt x="78917" y="108488"/>
                  </a:cubicBezTo>
                  <a:cubicBezTo>
                    <a:pt x="55750" y="106557"/>
                    <a:pt x="33714" y="108488"/>
                    <a:pt x="24673" y="108488"/>
                  </a:cubicBezTo>
                  <a:close/>
                </a:path>
              </a:pathLst>
            </a:cu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662"/>
            </a:p>
          </p:txBody>
        </p:sp>
      </p:grpSp>
      <p:grpSp>
        <p:nvGrpSpPr>
          <p:cNvPr id="11" name="Grupp 10">
            <a:extLst>
              <a:ext uri="{FF2B5EF4-FFF2-40B4-BE49-F238E27FC236}">
                <a16:creationId xmlns:a16="http://schemas.microsoft.com/office/drawing/2014/main" id="{A1291381-4BDE-4F45-B3B2-53D014424676}"/>
              </a:ext>
            </a:extLst>
          </p:cNvPr>
          <p:cNvGrpSpPr/>
          <p:nvPr/>
        </p:nvGrpSpPr>
        <p:grpSpPr>
          <a:xfrm>
            <a:off x="1548136" y="4495445"/>
            <a:ext cx="2943289" cy="1394847"/>
            <a:chOff x="1677147" y="4584315"/>
            <a:chExt cx="3188563" cy="1511084"/>
          </a:xfrm>
        </p:grpSpPr>
        <p:pic>
          <p:nvPicPr>
            <p:cNvPr id="6" name="Bildobjekt 5">
              <a:extLst>
                <a:ext uri="{FF2B5EF4-FFF2-40B4-BE49-F238E27FC236}">
                  <a16:creationId xmlns:a16="http://schemas.microsoft.com/office/drawing/2014/main" id="{7409F869-D73D-054B-8537-C5525BE6BB9E}"/>
                </a:ext>
              </a:extLst>
            </p:cNvPr>
            <p:cNvPicPr>
              <a:picLocks noChangeAspect="1"/>
            </p:cNvPicPr>
            <p:nvPr/>
          </p:nvPicPr>
          <p:blipFill rotWithShape="1">
            <a:blip r:embed="rId2"/>
            <a:srcRect t="63428" b="15848"/>
            <a:stretch/>
          </p:blipFill>
          <p:spPr>
            <a:xfrm>
              <a:off x="1677147" y="4584315"/>
              <a:ext cx="3188563" cy="1421278"/>
            </a:xfrm>
            <a:prstGeom prst="rect">
              <a:avLst/>
            </a:prstGeom>
          </p:spPr>
        </p:pic>
        <p:sp>
          <p:nvSpPr>
            <p:cNvPr id="9" name="Frihandsfigur 8">
              <a:extLst>
                <a:ext uri="{FF2B5EF4-FFF2-40B4-BE49-F238E27FC236}">
                  <a16:creationId xmlns:a16="http://schemas.microsoft.com/office/drawing/2014/main" id="{9905C6D0-55B7-CE4C-A9EA-C08E70B30686}"/>
                </a:ext>
              </a:extLst>
            </p:cNvPr>
            <p:cNvSpPr/>
            <p:nvPr/>
          </p:nvSpPr>
          <p:spPr>
            <a:xfrm>
              <a:off x="4254283" y="5451812"/>
              <a:ext cx="387460" cy="643587"/>
            </a:xfrm>
            <a:custGeom>
              <a:avLst/>
              <a:gdLst>
                <a:gd name="connsiteX0" fmla="*/ 387460 w 387460"/>
                <a:gd name="connsiteY0" fmla="*/ 627681 h 643587"/>
                <a:gd name="connsiteX1" fmla="*/ 387460 w 387460"/>
                <a:gd name="connsiteY1" fmla="*/ 627681 h 643587"/>
                <a:gd name="connsiteX2" fmla="*/ 15500 w 387460"/>
                <a:gd name="connsiteY2" fmla="*/ 627681 h 643587"/>
                <a:gd name="connsiteX3" fmla="*/ 2 w 387460"/>
                <a:gd name="connsiteY3" fmla="*/ 581186 h 643587"/>
                <a:gd name="connsiteX4" fmla="*/ 7751 w 387460"/>
                <a:gd name="connsiteY4" fmla="*/ 457200 h 643587"/>
                <a:gd name="connsiteX5" fmla="*/ 15500 w 387460"/>
                <a:gd name="connsiteY5" fmla="*/ 426203 h 643587"/>
                <a:gd name="connsiteX6" fmla="*/ 23249 w 387460"/>
                <a:gd name="connsiteY6" fmla="*/ 387457 h 643587"/>
                <a:gd name="connsiteX7" fmla="*/ 30999 w 387460"/>
                <a:gd name="connsiteY7" fmla="*/ 364210 h 643587"/>
                <a:gd name="connsiteX8" fmla="*/ 38748 w 387460"/>
                <a:gd name="connsiteY8" fmla="*/ 333213 h 643587"/>
                <a:gd name="connsiteX9" fmla="*/ 46497 w 387460"/>
                <a:gd name="connsiteY9" fmla="*/ 309966 h 643587"/>
                <a:gd name="connsiteX10" fmla="*/ 61995 w 387460"/>
                <a:gd name="connsiteY10" fmla="*/ 240224 h 643587"/>
                <a:gd name="connsiteX11" fmla="*/ 77494 w 387460"/>
                <a:gd name="connsiteY11" fmla="*/ 193729 h 643587"/>
                <a:gd name="connsiteX12" fmla="*/ 85243 w 387460"/>
                <a:gd name="connsiteY12" fmla="*/ 170481 h 643587"/>
                <a:gd name="connsiteX13" fmla="*/ 100741 w 387460"/>
                <a:gd name="connsiteY13" fmla="*/ 116237 h 643587"/>
                <a:gd name="connsiteX14" fmla="*/ 116239 w 387460"/>
                <a:gd name="connsiteY14" fmla="*/ 92990 h 643587"/>
                <a:gd name="connsiteX15" fmla="*/ 131738 w 387460"/>
                <a:gd name="connsiteY15" fmla="*/ 77491 h 643587"/>
                <a:gd name="connsiteX16" fmla="*/ 154985 w 387460"/>
                <a:gd name="connsiteY16" fmla="*/ 69742 h 643587"/>
                <a:gd name="connsiteX17" fmla="*/ 185982 w 387460"/>
                <a:gd name="connsiteY17" fmla="*/ 30996 h 643587"/>
                <a:gd name="connsiteX18" fmla="*/ 209229 w 387460"/>
                <a:gd name="connsiteY18" fmla="*/ 23247 h 643587"/>
                <a:gd name="connsiteX19" fmla="*/ 255724 w 387460"/>
                <a:gd name="connsiteY19" fmla="*/ 0 h 643587"/>
                <a:gd name="connsiteX20" fmla="*/ 302219 w 387460"/>
                <a:gd name="connsiteY20" fmla="*/ 7749 h 643587"/>
                <a:gd name="connsiteX21" fmla="*/ 317717 w 387460"/>
                <a:gd name="connsiteY21" fmla="*/ 38746 h 643587"/>
                <a:gd name="connsiteX22" fmla="*/ 333216 w 387460"/>
                <a:gd name="connsiteY22" fmla="*/ 54244 h 643587"/>
                <a:gd name="connsiteX23" fmla="*/ 348714 w 387460"/>
                <a:gd name="connsiteY23" fmla="*/ 108488 h 643587"/>
                <a:gd name="connsiteX24" fmla="*/ 364212 w 387460"/>
                <a:gd name="connsiteY24" fmla="*/ 131735 h 643587"/>
                <a:gd name="connsiteX25" fmla="*/ 371961 w 387460"/>
                <a:gd name="connsiteY25" fmla="*/ 263471 h 643587"/>
                <a:gd name="connsiteX26" fmla="*/ 364212 w 387460"/>
                <a:gd name="connsiteY26" fmla="*/ 472698 h 643587"/>
                <a:gd name="connsiteX27" fmla="*/ 387460 w 387460"/>
                <a:gd name="connsiteY27" fmla="*/ 627681 h 64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7460" h="643587">
                  <a:moveTo>
                    <a:pt x="387460" y="627681"/>
                  </a:moveTo>
                  <a:lnTo>
                    <a:pt x="387460" y="627681"/>
                  </a:lnTo>
                  <a:cubicBezTo>
                    <a:pt x="256468" y="642235"/>
                    <a:pt x="173481" y="654653"/>
                    <a:pt x="15500" y="627681"/>
                  </a:cubicBezTo>
                  <a:cubicBezTo>
                    <a:pt x="-604" y="624932"/>
                    <a:pt x="2" y="581186"/>
                    <a:pt x="2" y="581186"/>
                  </a:cubicBezTo>
                  <a:cubicBezTo>
                    <a:pt x="2585" y="539857"/>
                    <a:pt x="3631" y="498404"/>
                    <a:pt x="7751" y="457200"/>
                  </a:cubicBezTo>
                  <a:cubicBezTo>
                    <a:pt x="8811" y="446603"/>
                    <a:pt x="13190" y="436600"/>
                    <a:pt x="15500" y="426203"/>
                  </a:cubicBezTo>
                  <a:cubicBezTo>
                    <a:pt x="18357" y="413346"/>
                    <a:pt x="20054" y="400235"/>
                    <a:pt x="23249" y="387457"/>
                  </a:cubicBezTo>
                  <a:cubicBezTo>
                    <a:pt x="25230" y="379533"/>
                    <a:pt x="28755" y="372064"/>
                    <a:pt x="30999" y="364210"/>
                  </a:cubicBezTo>
                  <a:cubicBezTo>
                    <a:pt x="33925" y="353970"/>
                    <a:pt x="35822" y="343454"/>
                    <a:pt x="38748" y="333213"/>
                  </a:cubicBezTo>
                  <a:cubicBezTo>
                    <a:pt x="40992" y="325359"/>
                    <a:pt x="44516" y="317890"/>
                    <a:pt x="46497" y="309966"/>
                  </a:cubicBezTo>
                  <a:cubicBezTo>
                    <a:pt x="57556" y="265731"/>
                    <a:pt x="50064" y="279992"/>
                    <a:pt x="61995" y="240224"/>
                  </a:cubicBezTo>
                  <a:cubicBezTo>
                    <a:pt x="66689" y="224576"/>
                    <a:pt x="72328" y="209227"/>
                    <a:pt x="77494" y="193729"/>
                  </a:cubicBezTo>
                  <a:cubicBezTo>
                    <a:pt x="80077" y="185980"/>
                    <a:pt x="83262" y="178406"/>
                    <a:pt x="85243" y="170481"/>
                  </a:cubicBezTo>
                  <a:cubicBezTo>
                    <a:pt x="87725" y="160551"/>
                    <a:pt x="95183" y="127353"/>
                    <a:pt x="100741" y="116237"/>
                  </a:cubicBezTo>
                  <a:cubicBezTo>
                    <a:pt x="104906" y="107907"/>
                    <a:pt x="110421" y="100262"/>
                    <a:pt x="116239" y="92990"/>
                  </a:cubicBezTo>
                  <a:cubicBezTo>
                    <a:pt x="120803" y="87285"/>
                    <a:pt x="125473" y="81250"/>
                    <a:pt x="131738" y="77491"/>
                  </a:cubicBezTo>
                  <a:cubicBezTo>
                    <a:pt x="138742" y="73288"/>
                    <a:pt x="147236" y="72325"/>
                    <a:pt x="154985" y="69742"/>
                  </a:cubicBezTo>
                  <a:cubicBezTo>
                    <a:pt x="162025" y="59182"/>
                    <a:pt x="173713" y="38358"/>
                    <a:pt x="185982" y="30996"/>
                  </a:cubicBezTo>
                  <a:cubicBezTo>
                    <a:pt x="192986" y="26793"/>
                    <a:pt x="201923" y="26900"/>
                    <a:pt x="209229" y="23247"/>
                  </a:cubicBezTo>
                  <a:cubicBezTo>
                    <a:pt x="269317" y="-6796"/>
                    <a:pt x="197293" y="19477"/>
                    <a:pt x="255724" y="0"/>
                  </a:cubicBezTo>
                  <a:cubicBezTo>
                    <a:pt x="271222" y="2583"/>
                    <a:pt x="288895" y="-578"/>
                    <a:pt x="302219" y="7749"/>
                  </a:cubicBezTo>
                  <a:cubicBezTo>
                    <a:pt x="312015" y="13871"/>
                    <a:pt x="311309" y="29134"/>
                    <a:pt x="317717" y="38746"/>
                  </a:cubicBezTo>
                  <a:cubicBezTo>
                    <a:pt x="321770" y="44825"/>
                    <a:pt x="328050" y="49078"/>
                    <a:pt x="333216" y="54244"/>
                  </a:cubicBezTo>
                  <a:cubicBezTo>
                    <a:pt x="335698" y="64174"/>
                    <a:pt x="343156" y="97372"/>
                    <a:pt x="348714" y="108488"/>
                  </a:cubicBezTo>
                  <a:cubicBezTo>
                    <a:pt x="352879" y="116818"/>
                    <a:pt x="359046" y="123986"/>
                    <a:pt x="364212" y="131735"/>
                  </a:cubicBezTo>
                  <a:cubicBezTo>
                    <a:pt x="366795" y="175647"/>
                    <a:pt x="371961" y="219483"/>
                    <a:pt x="371961" y="263471"/>
                  </a:cubicBezTo>
                  <a:cubicBezTo>
                    <a:pt x="371961" y="333261"/>
                    <a:pt x="365554" y="402921"/>
                    <a:pt x="364212" y="472698"/>
                  </a:cubicBezTo>
                  <a:cubicBezTo>
                    <a:pt x="362970" y="537262"/>
                    <a:pt x="383585" y="601851"/>
                    <a:pt x="387460" y="627681"/>
                  </a:cubicBezTo>
                  <a:close/>
                </a:path>
              </a:pathLst>
            </a:cu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662"/>
            </a:p>
          </p:txBody>
        </p:sp>
      </p:grpSp>
    </p:spTree>
    <p:extLst>
      <p:ext uri="{BB962C8B-B14F-4D97-AF65-F5344CB8AC3E}">
        <p14:creationId xmlns:p14="http://schemas.microsoft.com/office/powerpoint/2010/main" val="1023942863"/>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35227</TotalTime>
  <Words>6569</Words>
  <Application>Microsoft Macintosh PowerPoint</Application>
  <PresentationFormat>Bildspel på skärmen (4:3)</PresentationFormat>
  <Paragraphs>657</Paragraphs>
  <Slides>80</Slides>
  <Notes>56</Notes>
  <HiddenSlides>0</HiddenSlides>
  <MMClips>0</MMClips>
  <ScaleCrop>false</ScaleCrop>
  <HeadingPairs>
    <vt:vector size="6" baseType="variant">
      <vt:variant>
        <vt:lpstr>Använt teckensnitt</vt:lpstr>
      </vt:variant>
      <vt:variant>
        <vt:i4>10</vt:i4>
      </vt:variant>
      <vt:variant>
        <vt:lpstr>Tema</vt:lpstr>
      </vt:variant>
      <vt:variant>
        <vt:i4>10</vt:i4>
      </vt:variant>
      <vt:variant>
        <vt:lpstr>Bildrubriker</vt:lpstr>
      </vt:variant>
      <vt:variant>
        <vt:i4>80</vt:i4>
      </vt:variant>
    </vt:vector>
  </HeadingPairs>
  <TitlesOfParts>
    <vt:vector size="100" baseType="lpstr">
      <vt:lpstr>Arial</vt:lpstr>
      <vt:lpstr>ArialMT</vt:lpstr>
      <vt:lpstr>Calibri</vt:lpstr>
      <vt:lpstr>Cambria Math</vt:lpstr>
      <vt:lpstr>Century Gothic</vt:lpstr>
      <vt:lpstr>Courier</vt:lpstr>
      <vt:lpstr>Courier New</vt:lpstr>
      <vt:lpstr>Menlo</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vt:lpstr>
      <vt:lpstr>Talk Overview</vt:lpstr>
      <vt:lpstr>NGS overview</vt:lpstr>
      <vt:lpstr>Illumina sequencing</vt:lpstr>
      <vt:lpstr>The reference genome sequence </vt:lpstr>
      <vt:lpstr>Each chromosome…</vt:lpstr>
      <vt:lpstr>…represented by a sequence</vt:lpstr>
      <vt:lpstr>The reference genome</vt:lpstr>
      <vt:lpstr>Provides a map of all genes</vt:lpstr>
      <vt:lpstr>Genome Reference Consortium</vt:lpstr>
      <vt:lpstr>Keep track of the Reference version</vt:lpstr>
      <vt:lpstr>Genetic variation  </vt:lpstr>
      <vt:lpstr>Genetic Variation</vt:lpstr>
      <vt:lpstr>Single Nucleotide Variants (SNVs)</vt:lpstr>
      <vt:lpstr>Population based variant projects</vt:lpstr>
      <vt:lpstr>Reference- and Alternative Alleles  </vt:lpstr>
      <vt:lpstr>The different genetic variants at a position are called Alleles</vt:lpstr>
      <vt:lpstr>Reference- and Alternatve Alleles</vt:lpstr>
      <vt:lpstr>Allele frequency in a population</vt:lpstr>
      <vt:lpstr>Introduciton to workflows</vt:lpstr>
      <vt:lpstr>A bioinformatics workflow</vt:lpstr>
      <vt:lpstr>GATK best practices workflow for variant discovery  </vt:lpstr>
      <vt:lpstr>Workflow conventions</vt:lpstr>
      <vt:lpstr>Example: Basic variant calling in one sample</vt:lpstr>
      <vt:lpstr>Quality control</vt:lpstr>
      <vt:lpstr>Basic variant calling in one sample</vt:lpstr>
      <vt:lpstr>Quality control</vt:lpstr>
      <vt:lpstr>Map to reference  for variant calling  </vt:lpstr>
      <vt:lpstr>Basic variant calling in one sample</vt:lpstr>
      <vt:lpstr>Alignment</vt:lpstr>
      <vt:lpstr>Alignment</vt:lpstr>
      <vt:lpstr>Alignment</vt:lpstr>
      <vt:lpstr>Alignment</vt:lpstr>
      <vt:lpstr>Output from mapping - Sam format</vt:lpstr>
      <vt:lpstr>Convert to Bam </vt:lpstr>
      <vt:lpstr>Read groups</vt:lpstr>
      <vt:lpstr>File Indices</vt:lpstr>
      <vt:lpstr>Paired-End data</vt:lpstr>
      <vt:lpstr>Paired-end data</vt:lpstr>
      <vt:lpstr>Variant calling in one sample</vt:lpstr>
      <vt:lpstr>Basic variant calling in one sample</vt:lpstr>
      <vt:lpstr>Basic variant calling workflow  </vt:lpstr>
      <vt:lpstr>Variants</vt:lpstr>
      <vt:lpstr>Variant calling</vt:lpstr>
      <vt:lpstr>Variant Calling HaplotypeCaller</vt:lpstr>
      <vt:lpstr>Variant Call Format (VCF)</vt:lpstr>
      <vt:lpstr>Variant Call Format (VCF)</vt:lpstr>
      <vt:lpstr>Variant calling in cohort</vt:lpstr>
      <vt:lpstr>Joint genotyping of cohort</vt:lpstr>
      <vt:lpstr>gVCF Files</vt:lpstr>
      <vt:lpstr>Joint variant calling workflow</vt:lpstr>
      <vt:lpstr>GATK’s best practices</vt:lpstr>
      <vt:lpstr>GATK  Best Practice Variant Calling Workflow</vt:lpstr>
      <vt:lpstr>Mark Duplicates</vt:lpstr>
      <vt:lpstr>Duplicate reads</vt:lpstr>
      <vt:lpstr>Picard MarkDuplicates</vt:lpstr>
      <vt:lpstr>Base Quality Score Recalibration (BQSR)</vt:lpstr>
      <vt:lpstr>Base Quality Score Recalibration (BQSR)</vt:lpstr>
      <vt:lpstr>Base Quality Score Recalibration (BQSR)</vt:lpstr>
      <vt:lpstr>Filter variants</vt:lpstr>
      <vt:lpstr>Filtering</vt:lpstr>
      <vt:lpstr>Filtering SNPs</vt:lpstr>
      <vt:lpstr>Filtering INDELs</vt:lpstr>
      <vt:lpstr>Merge filtered SNPs and INDELs</vt:lpstr>
      <vt:lpstr>GATK best practises</vt:lpstr>
      <vt:lpstr>Introduction to workshop</vt:lpstr>
      <vt:lpstr>1000 Genomes data</vt:lpstr>
      <vt:lpstr>Lactose and Lactase</vt:lpstr>
      <vt:lpstr>Prevalence of lactose intolerance</vt:lpstr>
      <vt:lpstr>part one:  variant calling in one sample </vt:lpstr>
      <vt:lpstr>Basic variant calling workflow  </vt:lpstr>
      <vt:lpstr>Workshop part one</vt:lpstr>
      <vt:lpstr>Part two (if you have time):  variant calling in cohort </vt:lpstr>
      <vt:lpstr>Joint genotyping of cohort</vt:lpstr>
      <vt:lpstr>Joint variant calling workflow</vt:lpstr>
      <vt:lpstr>Part three (if you have time):  Follow GATK best practices for  short variant discovery </vt:lpstr>
      <vt:lpstr>GATK  Best Practice Variant Calling Workflow</vt:lpstr>
      <vt:lpstr>GATK best practises</vt:lpstr>
      <vt:lpstr>Not includer in workshop:  Annotation!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423</cp:revision>
  <cp:lastPrinted>2017-05-17T06:27:05Z</cp:lastPrinted>
  <dcterms:created xsi:type="dcterms:W3CDTF">2017-01-13T10:12:06Z</dcterms:created>
  <dcterms:modified xsi:type="dcterms:W3CDTF">2020-10-15T06:21:40Z</dcterms:modified>
</cp:coreProperties>
</file>